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83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8" r:id="rId16"/>
    <p:sldId id="277" r:id="rId17"/>
    <p:sldId id="279" r:id="rId18"/>
    <p:sldId id="270" r:id="rId19"/>
    <p:sldId id="271" r:id="rId20"/>
    <p:sldId id="272" r:id="rId21"/>
    <p:sldId id="282" r:id="rId22"/>
    <p:sldId id="281" r:id="rId23"/>
    <p:sldId id="273" r:id="rId24"/>
    <p:sldId id="274" r:id="rId25"/>
    <p:sldId id="275" r:id="rId26"/>
    <p:sldId id="276" r:id="rId2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4F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22"/>
  </p:normalViewPr>
  <p:slideViewPr>
    <p:cSldViewPr snapToGrid="0" snapToObjects="1">
      <p:cViewPr>
        <p:scale>
          <a:sx n="124" d="100"/>
          <a:sy n="124" d="100"/>
        </p:scale>
        <p:origin x="640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tiff>
</file>

<file path=ppt/media/image11.png>
</file>

<file path=ppt/media/image12.png>
</file>

<file path=ppt/media/image2.tiff>
</file>

<file path=ppt/media/image3.png>
</file>

<file path=ppt/media/image4.jpe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96E4A-798A-E240-A48B-1B94D0E03E9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3AEDE-D067-B74E-B56E-958CCA855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891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38/s41467-018-07641-9" TargetMode="External"/><Relationship Id="rId3" Type="http://schemas.openxmlformats.org/officeDocument/2006/relationships/hyperlink" Target="https://www.ncbi.nlm.nih.gov/pubmed/19855009" TargetMode="External"/><Relationship Id="rId7" Type="http://schemas.openxmlformats.org/officeDocument/2006/relationships/hyperlink" Target="https://pubmed.ncbi.nlm.nih.gov/27153714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github.com/MrOlm/bacterialEvolutionMetrics" TargetMode="External"/><Relationship Id="rId5" Type="http://schemas.openxmlformats.org/officeDocument/2006/relationships/hyperlink" Target="https://msystems.asm.org/content/5/1/e00731-19" TargetMode="External"/><Relationship Id="rId4" Type="http://schemas.openxmlformats.org/officeDocument/2006/relationships/hyperlink" Target="https://www.ncbi.nlm.nih.gov/pmc/articles/PMC4538840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48  Here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introduce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CheckM2, a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learning-based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predicting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isolate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single-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endParaRPr lang="da-DK" dirty="0">
              <a:effectLst/>
            </a:endParaRPr>
          </a:p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49  MAG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quality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CheckM2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models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suitable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predicting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bacterial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archaeal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genome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da-DK" dirty="0">
              <a:effectLst/>
            </a:endParaRPr>
          </a:p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50  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completeness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contamination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without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explicitly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considering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taxonomic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information. CheckM2 </a:t>
            </a:r>
            <a:endParaRPr lang="da-DK" dirty="0">
              <a:effectLst/>
            </a:endParaRPr>
          </a:p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51  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trained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simulated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genomes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known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levels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completeness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contamination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da-DK" dirty="0">
              <a:effectLst/>
            </a:endParaRPr>
          </a:p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52  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benchmarked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subsequently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applied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a range of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environments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Overall, </a:t>
            </a:r>
            <a:endParaRPr lang="da-DK" dirty="0">
              <a:effectLst/>
            </a:endParaRPr>
          </a:p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53  CheckM2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outperformed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CheckM1, and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performed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substantially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better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novel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da-DK" dirty="0">
              <a:effectLst/>
            </a:endParaRPr>
          </a:p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54  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lineages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the Candidate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Phyla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Radiation (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Patescibacteria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and DPANN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superphylum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as </a:t>
            </a:r>
            <a:endParaRPr lang="da-DK" dirty="0">
              <a:effectLst/>
            </a:endParaRPr>
          </a:p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55  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well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lineages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sparse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genomic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representation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a-DK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AEDE-D067-B74E-B56E-958CCA855F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785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AEDE-D067-B74E-B56E-958CCA855F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326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AEDE-D067-B74E-B56E-958CCA855F4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20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Richter 2009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This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whole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genomes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nucmer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aligned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regions.</a:t>
            </a:r>
          </a:p>
          <a:p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ANImf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(DEFAULT). This is the same as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but filters the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alignments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region of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genome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 and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a single region of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genome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2. This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slightly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more time, but is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much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more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accurate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genomes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repeat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regions</a:t>
            </a:r>
          </a:p>
          <a:p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gANI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Varghese 2015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This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genes (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ORFs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called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Prodigal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aligning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whole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genomes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algorithm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bit faster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ANIm-based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algorithms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but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coding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regions.</a:t>
            </a:r>
          </a:p>
          <a:p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goANI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 is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open-source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implementation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gANI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not open source (and for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authors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source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asked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I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wrote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algorithm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calculate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aligned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genes for 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this study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dnds_from_drep.py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program 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NSimScan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FastANI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/>
              </a:rPr>
              <a:t>Jain 2018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A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really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fast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Mash-based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algorithm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handle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incomplete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genomes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Seems to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just as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accurate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alignment-based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algorithms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Should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probably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default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algorithm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care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about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runtime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.*</a:t>
            </a:r>
            <a:endParaRPr lang="da-DK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AEDE-D067-B74E-B56E-958CCA855F4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88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studies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agree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95% ANI is an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appropriate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threshold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species-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level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de-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replication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dereplication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to generate a set of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genomes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distinct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mapping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short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reads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98% ANI is an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appropriate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threshold</a:t>
            </a:r>
            <a:r>
              <a:rPr lang="da-DK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da-DK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AEDE-D067-B74E-B56E-958CCA855F4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42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A-F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command-line arguments with default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values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1, 5, 1, 0.5, 0, and 1,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respectively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Completeness, Contamination, and strain heterogeneity are provided by the user or calculated with </a:t>
            </a:r>
            <a:r>
              <a:rPr lang="en-US" dirty="0" err="1"/>
              <a:t>checkM</a:t>
            </a:r>
            <a:r>
              <a:rPr lang="en-US" dirty="0"/>
              <a:t>. N50 is a measure of how big the pieces are that make up the genome. size is the total length of the genome. Centrality is a measure of how similar a genome is to all other genomes in it’s cluster. This metric helps pick genome that are similar to all other genomes, and avoid picking genomes that are relative outliers.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AEDE-D067-B74E-B56E-958CCA855F4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7670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percentage of mapping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AEDE-D067-B74E-B56E-958CCA855F4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85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Auxiliary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genes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genes with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similarity</a:t>
            </a:r>
            <a:r>
              <a:rPr lang="da-DK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host </a:t>
            </a:r>
            <a:r>
              <a:rPr lang="da-DK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homologues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AEDE-D067-B74E-B56E-958CCA855F4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364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509C-CA4D-0A4D-A634-C0E94EF330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3F0712-0654-9146-BFCF-7E92DFB4BE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561B2-70E2-F749-8049-23C7C43DE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B63FC-8CDB-9A41-8EDC-C5BFCE9BC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009223-211B-B945-B135-FE3736F79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66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62DC0-7BD2-A447-865C-1101C6CD0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4BAB42-2C87-994F-AB5A-739A3D8A5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0C7DA-6891-C34D-9DAB-237371FE1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A092C-51E4-1848-A4D6-91E7A4D1C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A1ED5-EA07-4049-AB6F-6DDA050B6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27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487290-D0CE-B04F-9A39-92D31B386B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B044DF-CCD4-B548-906F-54D7DC0BA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96FAF-B969-6242-877B-A3572E9EC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43CF9-7DD6-F947-8142-97FDC4ADE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9F723-B342-B548-B592-6FC580332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684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A55B2-6677-4442-9F81-0985103F2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94A61-4007-A34A-B0CB-2C0D577A7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090E6-58CA-564E-9737-52E7B98E6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A41DF-7FB6-194D-A649-6860DDD79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ABA8D-BF85-2B40-98F5-E91D910B3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338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3594B-E147-6149-A4DC-68FC1EE26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C46D1-4F6C-764D-B71F-419B39727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02A87-4A20-3740-96FC-FC160A87C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4DC88-082C-7448-9199-FDE5F0529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D9D00-A05C-4047-949F-C0B80953D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75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3750A-2628-1E41-BC4C-A8CD0096D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6D0ED-062F-7940-995F-B2162DFF19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F3F073-B0FD-034F-813C-F9DA5D9B10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13C9FA-E90A-4745-ABB5-7522BB960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279DCC-336A-5445-A6AD-2D5725434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EB920B-6E30-C443-B206-E176818DC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407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55E26-B145-1B48-9CB2-B79D78E08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E732F-050E-6847-87E7-FEA1AC468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7D9FE-5893-E74F-AD6E-FE45DA744C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05BE10-0442-C240-AFE4-6DCB8F47F1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701CE3-7366-0148-94AD-A7F6F5F290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D4E3F-A533-8041-BD44-EBDBDC5B4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83D0D4-02C6-2A41-8132-846005888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EBEA24-BF5B-CF4E-A712-CB97C1CF7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757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78A69-42EA-744C-A215-4F66A306C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7BD440-660B-6145-87C5-C3D94578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705527-C693-6C4E-9EC2-82E216EAF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E6AA21-2E09-094D-BE32-4C5F0B153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55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1D447C-5F02-4449-A41A-F4BB1B430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5456E2-F2C4-7043-BC1A-582EE88C6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C06438-130C-4D4A-90C3-4CE98EC8C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51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92E26-5B19-7140-971A-4CED37D4C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2CA33-657F-9B47-B499-3EF977049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2C87FB-458B-AF45-95CE-CBB5D0476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3EFC3-F95A-CD40-99AC-DDC2E7BB5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2EF68D-5CA3-FF44-8FAB-B8E8D379B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619DA8-21E9-1640-A209-1919144F2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16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7860C-6691-A442-871E-CFA202E8B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998D13-CFE0-4544-8EFE-362B095DD3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B3D58E-D943-A342-B8E9-375B1AA2BE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6E34F8-444B-9F4A-960C-3F7222FA0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54CCB8-5FC6-324F-871A-FE2E7F828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0AA4E-FD5F-DC44-8F8F-44D26DF5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16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C2C359-E8AF-434C-B9C1-44E50C271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1F859-E115-3F4F-80C6-05CF4DA3C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1E686-4981-DC4E-800E-E13A4622F4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0E7BD-2727-0848-977D-8DC5A1E7A36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2C2D2-DD05-BD40-88F0-894D9AF21B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B2A57-5401-2D49-8D81-D67A7AA69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2ACF2C-EE99-AD40-9D23-FFE0E7928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6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inside.dtu.dk/d2l/le/content/126041/Hom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B17730-2F38-9341-AD6F-0F03550EE5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0">
              <a:schemeClr val="accent1"/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FFA710-BC01-D54A-8882-54CCE6AAD2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CheckM2 &amp; </a:t>
            </a:r>
            <a:r>
              <a:rPr lang="en-US" sz="6600" b="1" dirty="0" err="1"/>
              <a:t>dRep</a:t>
            </a:r>
            <a:endParaRPr lang="en-US" sz="66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6A69F7-2152-604D-BB70-08C88F8760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b="1" dirty="0" err="1"/>
              <a:t>Derya</a:t>
            </a:r>
            <a:r>
              <a:rPr lang="en-US" sz="3600" b="1" dirty="0"/>
              <a:t> </a:t>
            </a:r>
            <a:r>
              <a:rPr lang="en-US" sz="3600" b="1" dirty="0" err="1"/>
              <a:t>Aytan-Aktug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080505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816A7-D000-704D-9BEE-84112EC63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80" y="0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Expected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9932D4-A45F-D440-82FF-2798D2DB6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127" t="38379" r="36025" b="25505"/>
          <a:stretch/>
        </p:blipFill>
        <p:spPr>
          <a:xfrm>
            <a:off x="353180" y="1047804"/>
            <a:ext cx="11140321" cy="5606996"/>
          </a:xfrm>
        </p:spPr>
      </p:pic>
    </p:spTree>
    <p:extLst>
      <p:ext uri="{BB962C8B-B14F-4D97-AF65-F5344CB8AC3E}">
        <p14:creationId xmlns:p14="http://schemas.microsoft.com/office/powerpoint/2010/main" val="932027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C3AA2-068B-C44E-8A53-A57EAA1D7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42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Genome comparisons and dereplication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A9D80-1448-1641-8C28-AD5582D9C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0" y="1498600"/>
            <a:ext cx="7493000" cy="4678363"/>
          </a:xfrm>
        </p:spPr>
        <p:txBody>
          <a:bodyPr/>
          <a:lstStyle/>
          <a:p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Many MAGs could be nearly identical </a:t>
            </a:r>
          </a:p>
          <a:p>
            <a:pPr lvl="1"/>
            <a:r>
              <a:rPr lang="en-US" b="1" dirty="0" err="1">
                <a:solidFill>
                  <a:schemeClr val="accent4">
                    <a:lumMod val="75000"/>
                  </a:schemeClr>
                </a:solidFill>
              </a:rPr>
              <a:t>dRep</a:t>
            </a:r>
            <a:endParaRPr lang="en-US" b="1" dirty="0">
              <a:solidFill>
                <a:schemeClr val="accent4">
                  <a:lumMod val="75000"/>
                </a:schemeClr>
              </a:solidFill>
            </a:endParaRPr>
          </a:p>
          <a:p>
            <a:pPr lvl="2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Compare</a:t>
            </a:r>
          </a:p>
          <a:p>
            <a:pPr lvl="3"/>
            <a:r>
              <a:rPr lang="en-US" dirty="0"/>
              <a:t>Which MAGs are very similar?</a:t>
            </a:r>
          </a:p>
          <a:p>
            <a:pPr lvl="2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Dereplicate</a:t>
            </a:r>
          </a:p>
          <a:p>
            <a:pPr lvl="3"/>
            <a:r>
              <a:rPr lang="en-US" dirty="0"/>
              <a:t>Find the best representative for the similar bins </a:t>
            </a:r>
          </a:p>
          <a:p>
            <a:pPr lvl="4"/>
            <a:r>
              <a:rPr lang="en-US" dirty="0"/>
              <a:t>More complete, less contaminated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44FB420-4F7E-3A48-BBD2-CB0D0B9773DE}"/>
              </a:ext>
            </a:extLst>
          </p:cNvPr>
          <p:cNvSpPr/>
          <p:nvPr/>
        </p:nvSpPr>
        <p:spPr>
          <a:xfrm>
            <a:off x="1143000" y="2135968"/>
            <a:ext cx="1214978" cy="806949"/>
          </a:xfrm>
          <a:prstGeom prst="ellipse">
            <a:avLst/>
          </a:prstGeom>
          <a:noFill/>
          <a:ln w="57150">
            <a:solidFill>
              <a:srgbClr val="C900A6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476DD84-527E-5D4D-8A4A-26B00512D5EC}"/>
              </a:ext>
            </a:extLst>
          </p:cNvPr>
          <p:cNvSpPr/>
          <p:nvPr/>
        </p:nvSpPr>
        <p:spPr>
          <a:xfrm>
            <a:off x="2834887" y="2806039"/>
            <a:ext cx="738070" cy="508238"/>
          </a:xfrm>
          <a:prstGeom prst="ellipse">
            <a:avLst/>
          </a:prstGeom>
          <a:noFill/>
          <a:ln w="57150">
            <a:solidFill>
              <a:schemeClr val="tx2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2894473-6B4F-6845-8C8A-B4E7093CC63C}"/>
              </a:ext>
            </a:extLst>
          </p:cNvPr>
          <p:cNvSpPr/>
          <p:nvPr/>
        </p:nvSpPr>
        <p:spPr>
          <a:xfrm>
            <a:off x="1941632" y="3068202"/>
            <a:ext cx="738070" cy="508238"/>
          </a:xfrm>
          <a:prstGeom prst="ellipse">
            <a:avLst/>
          </a:prstGeom>
          <a:noFill/>
          <a:ln w="5715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726C0A-BCA8-2248-8C33-032DA7D53E3B}"/>
              </a:ext>
            </a:extLst>
          </p:cNvPr>
          <p:cNvSpPr/>
          <p:nvPr/>
        </p:nvSpPr>
        <p:spPr>
          <a:xfrm>
            <a:off x="2465852" y="1938804"/>
            <a:ext cx="738070" cy="508238"/>
          </a:xfrm>
          <a:prstGeom prst="ellipse">
            <a:avLst/>
          </a:prstGeom>
          <a:noFill/>
          <a:ln w="571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AE5D546-4DF1-A04E-8708-67D86E40A362}"/>
              </a:ext>
            </a:extLst>
          </p:cNvPr>
          <p:cNvSpPr/>
          <p:nvPr/>
        </p:nvSpPr>
        <p:spPr>
          <a:xfrm>
            <a:off x="726654" y="3482540"/>
            <a:ext cx="1214978" cy="806949"/>
          </a:xfrm>
          <a:prstGeom prst="ellipse">
            <a:avLst/>
          </a:prstGeom>
          <a:noFill/>
          <a:ln w="57150">
            <a:solidFill>
              <a:srgbClr val="C900A6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E27C07-063C-4D43-9404-99381C4B679D}"/>
              </a:ext>
            </a:extLst>
          </p:cNvPr>
          <p:cNvSpPr/>
          <p:nvPr/>
        </p:nvSpPr>
        <p:spPr>
          <a:xfrm>
            <a:off x="1727782" y="4529395"/>
            <a:ext cx="738070" cy="508238"/>
          </a:xfrm>
          <a:prstGeom prst="ellipse">
            <a:avLst/>
          </a:prstGeom>
          <a:noFill/>
          <a:ln w="57150">
            <a:solidFill>
              <a:srgbClr val="00B0F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FD0B235-5C18-7D42-8650-BA2287A40597}"/>
              </a:ext>
            </a:extLst>
          </p:cNvPr>
          <p:cNvSpPr/>
          <p:nvPr/>
        </p:nvSpPr>
        <p:spPr>
          <a:xfrm>
            <a:off x="2602090" y="3673275"/>
            <a:ext cx="738070" cy="508238"/>
          </a:xfrm>
          <a:prstGeom prst="ellipse">
            <a:avLst/>
          </a:prstGeom>
          <a:noFill/>
          <a:ln w="5715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EC016AE-13C4-D941-8A59-899BCABF08D7}"/>
              </a:ext>
            </a:extLst>
          </p:cNvPr>
          <p:cNvSpPr/>
          <p:nvPr/>
        </p:nvSpPr>
        <p:spPr>
          <a:xfrm>
            <a:off x="2757218" y="4498806"/>
            <a:ext cx="1014682" cy="797093"/>
          </a:xfrm>
          <a:prstGeom prst="ellipse">
            <a:avLst/>
          </a:prstGeom>
          <a:noFill/>
          <a:ln w="57150">
            <a:solidFill>
              <a:schemeClr val="accent2">
                <a:lumMod val="60000"/>
                <a:lumOff val="40000"/>
              </a:schemeClr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5728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2BDC5-E6C8-F14E-A882-856561F80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How </a:t>
            </a:r>
            <a:r>
              <a:rPr lang="en-US" b="1" dirty="0" err="1">
                <a:solidFill>
                  <a:srgbClr val="7030A0"/>
                </a:solidFill>
              </a:rPr>
              <a:t>dRep</a:t>
            </a:r>
            <a:r>
              <a:rPr lang="en-US" b="1" dirty="0">
                <a:solidFill>
                  <a:srgbClr val="7030A0"/>
                </a:solidFill>
              </a:rPr>
              <a:t> 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D456B-A662-DF42-B849-79A3AF467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6500"/>
            <a:ext cx="10515600" cy="4970463"/>
          </a:xfrm>
        </p:spPr>
        <p:txBody>
          <a:bodyPr/>
          <a:lstStyle/>
          <a:p>
            <a:r>
              <a:rPr lang="en-US" dirty="0"/>
              <a:t>It detects the similarity between MAGs using </a:t>
            </a:r>
            <a:r>
              <a:rPr lang="en-US" b="1" dirty="0"/>
              <a:t>ANI</a:t>
            </a:r>
          </a:p>
          <a:p>
            <a:pPr lvl="1"/>
            <a:r>
              <a:rPr lang="en-US" b="1" dirty="0"/>
              <a:t>ANI: </a:t>
            </a:r>
            <a:r>
              <a:rPr lang="en-US" dirty="0"/>
              <a:t>Mean nucleotide identity of gene pairs shared between two genomes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3234ED-131C-204A-BC7F-012C2A9994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069" t="26667" r="16319" b="42407"/>
          <a:stretch/>
        </p:blipFill>
        <p:spPr>
          <a:xfrm>
            <a:off x="2971800" y="2512234"/>
            <a:ext cx="5308600" cy="434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424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7AFEE-1FF6-F242-90D1-61B230099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How </a:t>
            </a:r>
            <a:r>
              <a:rPr lang="en-US" b="1" dirty="0" err="1">
                <a:solidFill>
                  <a:srgbClr val="7030A0"/>
                </a:solidFill>
              </a:rPr>
              <a:t>dRep</a:t>
            </a:r>
            <a:r>
              <a:rPr lang="en-US" b="1" dirty="0">
                <a:solidFill>
                  <a:srgbClr val="7030A0"/>
                </a:solidFill>
              </a:rPr>
              <a:t> works?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34E50-36C1-0345-878E-03686E5FF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Primary clustering</a:t>
            </a:r>
          </a:p>
          <a:p>
            <a:pPr lvl="1"/>
            <a:r>
              <a:rPr lang="en-US" dirty="0"/>
              <a:t>Fast but less sensitive </a:t>
            </a:r>
          </a:p>
          <a:p>
            <a:pPr lvl="2"/>
            <a:r>
              <a:rPr lang="en-US" dirty="0"/>
              <a:t>Mash distances</a:t>
            </a:r>
          </a:p>
          <a:p>
            <a:pPr lvl="3"/>
            <a:r>
              <a:rPr lang="en-US" dirty="0"/>
              <a:t>Prone to incompleteness </a:t>
            </a:r>
          </a:p>
          <a:p>
            <a:pPr lvl="2"/>
            <a:endParaRPr lang="en-US" dirty="0"/>
          </a:p>
          <a:p>
            <a:pPr lvl="3"/>
            <a:endParaRPr lang="en-US" dirty="0"/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41A998D3-9F95-C844-95C8-237F6BBE4264}"/>
              </a:ext>
            </a:extLst>
          </p:cNvPr>
          <p:cNvSpPr/>
          <p:nvPr/>
        </p:nvSpPr>
        <p:spPr>
          <a:xfrm>
            <a:off x="4592548" y="1825625"/>
            <a:ext cx="2804845" cy="980593"/>
          </a:xfrm>
          <a:prstGeom prst="wedgeRound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E1C2DD-86AD-8540-A5B4-74F20A91AA05}"/>
              </a:ext>
            </a:extLst>
          </p:cNvPr>
          <p:cNvSpPr txBox="1"/>
          <p:nvPr/>
        </p:nvSpPr>
        <p:spPr>
          <a:xfrm>
            <a:off x="4772774" y="1992755"/>
            <a:ext cx="2876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Consider only high and medium quality bins</a:t>
            </a:r>
          </a:p>
        </p:txBody>
      </p:sp>
    </p:spTree>
    <p:extLst>
      <p:ext uri="{BB962C8B-B14F-4D97-AF65-F5344CB8AC3E}">
        <p14:creationId xmlns:p14="http://schemas.microsoft.com/office/powerpoint/2010/main" val="4164772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8D422-0D25-EF46-9736-E1EB4F015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850" y="34188"/>
            <a:ext cx="10515600" cy="708025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Primary clustering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DA72E4-4829-3441-9CF8-20BB78383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742213"/>
            <a:ext cx="8242300" cy="611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790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8D422-0D25-EF46-9736-E1EB4F015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850" y="34188"/>
            <a:ext cx="10515600" cy="708025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Primary clustering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DA72E4-4829-3441-9CF8-20BB78383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742213"/>
            <a:ext cx="8242300" cy="611578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14DEF07-5E67-C943-BE37-6532388B0D92}"/>
              </a:ext>
            </a:extLst>
          </p:cNvPr>
          <p:cNvSpPr/>
          <p:nvPr/>
        </p:nvSpPr>
        <p:spPr>
          <a:xfrm>
            <a:off x="349321" y="742213"/>
            <a:ext cx="5650786" cy="4746661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3A14B0-3663-C64B-BB78-12E96AC51161}"/>
              </a:ext>
            </a:extLst>
          </p:cNvPr>
          <p:cNvSpPr/>
          <p:nvPr/>
        </p:nvSpPr>
        <p:spPr>
          <a:xfrm>
            <a:off x="1428107" y="5488874"/>
            <a:ext cx="2938410" cy="850282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5212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7AFEE-1FF6-F242-90D1-61B230099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How </a:t>
            </a:r>
            <a:r>
              <a:rPr lang="en-US" b="1" dirty="0" err="1">
                <a:solidFill>
                  <a:srgbClr val="7030A0"/>
                </a:solidFill>
              </a:rPr>
              <a:t>dRep</a:t>
            </a:r>
            <a:r>
              <a:rPr lang="en-US" b="1" dirty="0">
                <a:solidFill>
                  <a:srgbClr val="7030A0"/>
                </a:solidFill>
              </a:rPr>
              <a:t> works?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34E50-36C1-0345-878E-03686E5FF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Primary clustering</a:t>
            </a:r>
          </a:p>
          <a:p>
            <a:pPr lvl="1"/>
            <a:r>
              <a:rPr lang="en-US" dirty="0"/>
              <a:t>Fast but less sensitive </a:t>
            </a:r>
          </a:p>
          <a:p>
            <a:pPr lvl="2"/>
            <a:r>
              <a:rPr lang="en-US" dirty="0"/>
              <a:t>Mash distances</a:t>
            </a:r>
          </a:p>
          <a:p>
            <a:pPr lvl="3"/>
            <a:r>
              <a:rPr lang="en-US" dirty="0"/>
              <a:t>Prone to incompleteness </a:t>
            </a:r>
          </a:p>
          <a:p>
            <a:r>
              <a:rPr lang="en-US" b="1" dirty="0"/>
              <a:t>Secondary clustering </a:t>
            </a:r>
          </a:p>
          <a:p>
            <a:pPr lvl="1"/>
            <a:r>
              <a:rPr lang="en-US" dirty="0"/>
              <a:t>Computationally intense and sensitive</a:t>
            </a:r>
          </a:p>
          <a:p>
            <a:pPr lvl="2"/>
            <a:r>
              <a:rPr lang="en-US" dirty="0"/>
              <a:t>Sensitive ANI algorithms (</a:t>
            </a:r>
            <a:r>
              <a:rPr lang="en-US" dirty="0" err="1"/>
              <a:t>ANIn</a:t>
            </a:r>
            <a:r>
              <a:rPr lang="en-US" dirty="0"/>
              <a:t>, </a:t>
            </a:r>
            <a:r>
              <a:rPr lang="en-US" dirty="0" err="1"/>
              <a:t>ANImf</a:t>
            </a:r>
            <a:r>
              <a:rPr lang="en-US" dirty="0"/>
              <a:t>, </a:t>
            </a:r>
            <a:r>
              <a:rPr lang="en-US" dirty="0" err="1"/>
              <a:t>gANI</a:t>
            </a:r>
            <a:r>
              <a:rPr lang="en-US" dirty="0"/>
              <a:t>, </a:t>
            </a:r>
            <a:r>
              <a:rPr lang="en-US" dirty="0" err="1"/>
              <a:t>fastANI</a:t>
            </a:r>
            <a:r>
              <a:rPr lang="en-US" dirty="0"/>
              <a:t>)</a:t>
            </a:r>
          </a:p>
          <a:p>
            <a:pPr lvl="3"/>
            <a:r>
              <a:rPr lang="en-US" dirty="0"/>
              <a:t>Robust against incompleteness</a:t>
            </a:r>
          </a:p>
          <a:p>
            <a:pPr lvl="3"/>
            <a:r>
              <a:rPr lang="en-US" dirty="0"/>
              <a:t>Cannot handle large genome lists </a:t>
            </a:r>
          </a:p>
          <a:p>
            <a:pPr lvl="2"/>
            <a:endParaRPr lang="en-US" dirty="0"/>
          </a:p>
          <a:p>
            <a:pPr lvl="3"/>
            <a:endParaRPr lang="en-US" dirty="0"/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41A998D3-9F95-C844-95C8-237F6BBE4264}"/>
              </a:ext>
            </a:extLst>
          </p:cNvPr>
          <p:cNvSpPr/>
          <p:nvPr/>
        </p:nvSpPr>
        <p:spPr>
          <a:xfrm>
            <a:off x="4592548" y="1825625"/>
            <a:ext cx="2804845" cy="980593"/>
          </a:xfrm>
          <a:prstGeom prst="wedgeRound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E1C2DD-86AD-8540-A5B4-74F20A91AA05}"/>
              </a:ext>
            </a:extLst>
          </p:cNvPr>
          <p:cNvSpPr txBox="1"/>
          <p:nvPr/>
        </p:nvSpPr>
        <p:spPr>
          <a:xfrm>
            <a:off x="4772774" y="1992755"/>
            <a:ext cx="2876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Consider only high and medium quality bins</a:t>
            </a:r>
          </a:p>
        </p:txBody>
      </p:sp>
    </p:spTree>
    <p:extLst>
      <p:ext uri="{BB962C8B-B14F-4D97-AF65-F5344CB8AC3E}">
        <p14:creationId xmlns:p14="http://schemas.microsoft.com/office/powerpoint/2010/main" val="4037070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E71A-98E4-D54C-883F-ADFA05E3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3817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Secondary clustering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31A1AF-2279-454D-A3BE-4B062B306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800" y="638175"/>
            <a:ext cx="7823200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368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E71A-98E4-D54C-883F-ADFA05E3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3817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Secondary clustering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31A1AF-2279-454D-A3BE-4B062B306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800" y="638175"/>
            <a:ext cx="7823200" cy="62198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A88074-ED79-DD48-960A-03DFF82B9067}"/>
              </a:ext>
            </a:extLst>
          </p:cNvPr>
          <p:cNvSpPr/>
          <p:nvPr/>
        </p:nvSpPr>
        <p:spPr>
          <a:xfrm>
            <a:off x="2362200" y="4127500"/>
            <a:ext cx="3251200" cy="4064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728F04-0316-4440-8EAF-4A0227B02CC4}"/>
              </a:ext>
            </a:extLst>
          </p:cNvPr>
          <p:cNvSpPr/>
          <p:nvPr/>
        </p:nvSpPr>
        <p:spPr>
          <a:xfrm>
            <a:off x="2362200" y="5384800"/>
            <a:ext cx="3251200" cy="4064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786DCBB-7FEA-3541-89F0-706421F38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0" y="3141662"/>
            <a:ext cx="2489200" cy="3170238"/>
          </a:xfrm>
          <a:ln>
            <a:solidFill>
              <a:srgbClr val="C00000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7030A0"/>
                </a:solidFill>
              </a:rPr>
              <a:t>Remember!</a:t>
            </a:r>
          </a:p>
          <a:p>
            <a:r>
              <a:rPr lang="en-US" sz="1900" dirty="0"/>
              <a:t>Only </a:t>
            </a:r>
            <a:r>
              <a:rPr lang="en-US" sz="1900" b="1" dirty="0"/>
              <a:t>dereplicate </a:t>
            </a:r>
            <a:r>
              <a:rPr lang="en-US" sz="1900" dirty="0"/>
              <a:t>option will provide the best representative genomes.</a:t>
            </a:r>
          </a:p>
          <a:p>
            <a:r>
              <a:rPr lang="en-US" sz="1900" b="1" dirty="0"/>
              <a:t>Compare</a:t>
            </a:r>
            <a:r>
              <a:rPr lang="en-US" sz="1900" dirty="0"/>
              <a:t> option will only compare the genomes to each other</a:t>
            </a:r>
          </a:p>
        </p:txBody>
      </p:sp>
    </p:spTree>
    <p:extLst>
      <p:ext uri="{BB962C8B-B14F-4D97-AF65-F5344CB8AC3E}">
        <p14:creationId xmlns:p14="http://schemas.microsoft.com/office/powerpoint/2010/main" val="4007726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25FBD-5FC3-6E4D-B550-EBF42FFD7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How </a:t>
            </a:r>
            <a:r>
              <a:rPr lang="en-US" b="1" dirty="0" err="1">
                <a:solidFill>
                  <a:srgbClr val="7030A0"/>
                </a:solidFill>
              </a:rPr>
              <a:t>dRep</a:t>
            </a:r>
            <a:r>
              <a:rPr lang="en-US" b="1" dirty="0">
                <a:solidFill>
                  <a:srgbClr val="7030A0"/>
                </a:solidFill>
              </a:rPr>
              <a:t> determines the best representative genomes?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3902C-DD30-6E49-A376-84C13A54C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7225"/>
            <a:ext cx="109601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/>
              <a:t>=𝐴∗𝐶𝑜𝑚𝑝𝑙𝑒𝑡𝑒𝑛𝑒𝑠𝑠−𝐵∗𝐶𝑜𝑛𝑡𝑎𝑚𝑖𝑛𝑎𝑡𝑖𝑜𝑛+</a:t>
            </a:r>
          </a:p>
          <a:p>
            <a:pPr marL="0" indent="0">
              <a:buNone/>
            </a:pPr>
            <a:r>
              <a:rPr lang="da-DK" dirty="0"/>
              <a:t>  𝐶∗(𝐶𝑜𝑛𝑡𝑎𝑚𝑖𝑛𝑎𝑡𝑖𝑜𝑛∗(𝑠𝑡𝑟𝑎𝑖𝑛</a:t>
            </a:r>
            <a:r>
              <a:rPr lang="da-DK" dirty="0" err="1"/>
              <a:t>ℎ</a:t>
            </a:r>
            <a:r>
              <a:rPr lang="da-DK" dirty="0"/>
              <a:t>𝑒𝑡𝑒𝑟𝑜𝑔𝑒𝑛𝑒𝑖𝑡𝑦/100))+𝐷∗𝑙𝑜𝑔(𝑁50)+</a:t>
            </a:r>
          </a:p>
          <a:p>
            <a:pPr marL="0" indent="0">
              <a:buNone/>
            </a:pPr>
            <a:r>
              <a:rPr lang="da-DK" dirty="0"/>
              <a:t>  𝐸∗𝑙𝑜𝑔(𝑠𝑖𝑧𝑒)+𝐹∗(𝑐𝑒𝑛𝑡𝑟𝑎𝑙𝑖𝑡𝑦−𝑆</a:t>
            </a:r>
            <a:r>
              <a:rPr lang="da-DK" baseline="-25000" dirty="0"/>
              <a:t>𝑎</a:t>
            </a:r>
            <a:r>
              <a:rPr lang="da-DK" dirty="0"/>
              <a:t>𝑛𝑖)</a:t>
            </a:r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endParaRPr lang="da-DK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12588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5EE94-148A-464D-838D-F84E916EC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696" y="162830"/>
            <a:ext cx="10515600" cy="67962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030A0"/>
                </a:solidFill>
                <a:effectLst/>
              </a:rPr>
              <a:t>What have you done so far?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BB77B282-1685-014C-BCFA-634AC83DE23F}"/>
              </a:ext>
            </a:extLst>
          </p:cNvPr>
          <p:cNvGrpSpPr/>
          <p:nvPr/>
        </p:nvGrpSpPr>
        <p:grpSpPr>
          <a:xfrm>
            <a:off x="1103549" y="1169468"/>
            <a:ext cx="10450019" cy="5438466"/>
            <a:chOff x="725850" y="587312"/>
            <a:chExt cx="10725480" cy="6409244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8F32EDE-C3FB-004A-B563-4E90878E9CA3}"/>
                </a:ext>
              </a:extLst>
            </p:cNvPr>
            <p:cNvGrpSpPr/>
            <p:nvPr/>
          </p:nvGrpSpPr>
          <p:grpSpPr>
            <a:xfrm>
              <a:off x="3334150" y="587312"/>
              <a:ext cx="8117180" cy="2428024"/>
              <a:chOff x="3398108" y="1690688"/>
              <a:chExt cx="8606479" cy="2870930"/>
            </a:xfrm>
          </p:grpSpPr>
          <p:cxnSp>
            <p:nvCxnSpPr>
              <p:cNvPr id="112" name="Straight Arrow Connector 111">
                <a:extLst>
                  <a:ext uri="{FF2B5EF4-FFF2-40B4-BE49-F238E27FC236}">
                    <a16:creationId xmlns:a16="http://schemas.microsoft.com/office/drawing/2014/main" id="{6F317797-10B1-AE45-87FF-B0C3A60855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98108" y="3200400"/>
                <a:ext cx="1136822" cy="0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93E9CD91-FC55-1A45-910C-199F04F9762E}"/>
                  </a:ext>
                </a:extLst>
              </p:cNvPr>
              <p:cNvCxnSpPr/>
              <p:nvPr/>
            </p:nvCxnSpPr>
            <p:spPr>
              <a:xfrm>
                <a:off x="4938586" y="2369602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D8551255-C9AA-8E46-8D28-737744FE8DC7}"/>
                  </a:ext>
                </a:extLst>
              </p:cNvPr>
              <p:cNvCxnSpPr/>
              <p:nvPr/>
            </p:nvCxnSpPr>
            <p:spPr>
              <a:xfrm>
                <a:off x="4938586" y="2509645"/>
                <a:ext cx="1767017" cy="0"/>
              </a:xfrm>
              <a:prstGeom prst="line">
                <a:avLst/>
              </a:prstGeom>
              <a:ln w="1905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50CD7FDF-7412-DD47-88E6-0C6B62658A57}"/>
                  </a:ext>
                </a:extLst>
              </p:cNvPr>
              <p:cNvCxnSpPr/>
              <p:nvPr/>
            </p:nvCxnSpPr>
            <p:spPr>
              <a:xfrm>
                <a:off x="4938586" y="2816420"/>
                <a:ext cx="1767017" cy="0"/>
              </a:xfrm>
              <a:prstGeom prst="line">
                <a:avLst/>
              </a:prstGeom>
              <a:ln w="1905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CBC7CDBE-5A44-4844-97E4-666C2DC90CF6}"/>
                  </a:ext>
                </a:extLst>
              </p:cNvPr>
              <p:cNvCxnSpPr/>
              <p:nvPr/>
            </p:nvCxnSpPr>
            <p:spPr>
              <a:xfrm>
                <a:off x="4944761" y="2983084"/>
                <a:ext cx="1767017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361D616B-CFE4-0B42-8699-F611C4C03E38}"/>
                  </a:ext>
                </a:extLst>
              </p:cNvPr>
              <p:cNvCxnSpPr/>
              <p:nvPr/>
            </p:nvCxnSpPr>
            <p:spPr>
              <a:xfrm>
                <a:off x="4930344" y="2676377"/>
                <a:ext cx="1767017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93ED5FC9-E076-9B4D-ACF0-6A247078A875}"/>
                  </a:ext>
                </a:extLst>
              </p:cNvPr>
              <p:cNvCxnSpPr/>
              <p:nvPr/>
            </p:nvCxnSpPr>
            <p:spPr>
              <a:xfrm>
                <a:off x="4938586" y="3159210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21C189C2-11D0-F54B-8393-510166F00258}"/>
                  </a:ext>
                </a:extLst>
              </p:cNvPr>
              <p:cNvCxnSpPr/>
              <p:nvPr/>
            </p:nvCxnSpPr>
            <p:spPr>
              <a:xfrm>
                <a:off x="4938586" y="3319848"/>
                <a:ext cx="1767017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2F07850C-33A1-AE42-91F0-FE15E8A8AAE2}"/>
                  </a:ext>
                </a:extLst>
              </p:cNvPr>
              <p:cNvCxnSpPr/>
              <p:nvPr/>
            </p:nvCxnSpPr>
            <p:spPr>
              <a:xfrm>
                <a:off x="4930344" y="3600922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8216DE08-9D18-3949-9935-FC22DA8259B9}"/>
                  </a:ext>
                </a:extLst>
              </p:cNvPr>
              <p:cNvCxnSpPr/>
              <p:nvPr/>
            </p:nvCxnSpPr>
            <p:spPr>
              <a:xfrm>
                <a:off x="4930344" y="3877877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E6460401-F4F5-1849-B480-2B236E8BCF68}"/>
                  </a:ext>
                </a:extLst>
              </p:cNvPr>
              <p:cNvCxnSpPr/>
              <p:nvPr/>
            </p:nvCxnSpPr>
            <p:spPr>
              <a:xfrm>
                <a:off x="4938586" y="3448522"/>
                <a:ext cx="1767017" cy="0"/>
              </a:xfrm>
              <a:prstGeom prst="line">
                <a:avLst/>
              </a:prstGeom>
              <a:ln w="1905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8314B2DC-E6BA-8C45-B1F2-6FEC8B69EF16}"/>
                  </a:ext>
                </a:extLst>
              </p:cNvPr>
              <p:cNvCxnSpPr/>
              <p:nvPr/>
            </p:nvCxnSpPr>
            <p:spPr>
              <a:xfrm>
                <a:off x="4938586" y="3733328"/>
                <a:ext cx="1767017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CF3690CA-786F-9642-9F7E-57376E4906C9}"/>
                  </a:ext>
                </a:extLst>
              </p:cNvPr>
              <p:cNvCxnSpPr/>
              <p:nvPr/>
            </p:nvCxnSpPr>
            <p:spPr>
              <a:xfrm>
                <a:off x="4930344" y="4074599"/>
                <a:ext cx="1767017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DFDAFBFA-5954-5444-9C69-3F537C8ABB02}"/>
                  </a:ext>
                </a:extLst>
              </p:cNvPr>
              <p:cNvCxnSpPr/>
              <p:nvPr/>
            </p:nvCxnSpPr>
            <p:spPr>
              <a:xfrm>
                <a:off x="4930344" y="4441546"/>
                <a:ext cx="1767017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Arrow Connector 125">
                <a:extLst>
                  <a:ext uri="{FF2B5EF4-FFF2-40B4-BE49-F238E27FC236}">
                    <a16:creationId xmlns:a16="http://schemas.microsoft.com/office/drawing/2014/main" id="{E399CF23-8A97-5446-ADB8-A6A07F6F39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36259" y="3159210"/>
                <a:ext cx="1136822" cy="0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37EDC17F-BFC9-8749-8BA1-E871280643BE}"/>
                  </a:ext>
                </a:extLst>
              </p:cNvPr>
              <p:cNvCxnSpPr/>
              <p:nvPr/>
            </p:nvCxnSpPr>
            <p:spPr>
              <a:xfrm>
                <a:off x="9069859" y="2345875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7D6B44D1-20D7-5D43-AC52-C31AB638F16B}"/>
                  </a:ext>
                </a:extLst>
              </p:cNvPr>
              <p:cNvCxnSpPr/>
              <p:nvPr/>
            </p:nvCxnSpPr>
            <p:spPr>
              <a:xfrm>
                <a:off x="9393192" y="2474785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8CA7C99E-5C32-0741-9BFA-79C8055C40DD}"/>
                  </a:ext>
                </a:extLst>
              </p:cNvPr>
              <p:cNvCxnSpPr/>
              <p:nvPr/>
            </p:nvCxnSpPr>
            <p:spPr>
              <a:xfrm>
                <a:off x="8392296" y="2598420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75E37B5F-AB0A-2C48-8785-95AB610807E6}"/>
                  </a:ext>
                </a:extLst>
              </p:cNvPr>
              <p:cNvCxnSpPr/>
              <p:nvPr/>
            </p:nvCxnSpPr>
            <p:spPr>
              <a:xfrm>
                <a:off x="10101647" y="2739384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91EA03BD-4A52-BB46-8A13-560A75B9A70D}"/>
                  </a:ext>
                </a:extLst>
              </p:cNvPr>
              <p:cNvCxnSpPr/>
              <p:nvPr/>
            </p:nvCxnSpPr>
            <p:spPr>
              <a:xfrm>
                <a:off x="4938586" y="4255831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8CA83D8E-C024-854F-987E-3452EDEFB9E9}"/>
                  </a:ext>
                </a:extLst>
              </p:cNvPr>
              <p:cNvCxnSpPr/>
              <p:nvPr/>
            </p:nvCxnSpPr>
            <p:spPr>
              <a:xfrm>
                <a:off x="4930344" y="2182235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13DF139D-8443-B64F-BA84-30D09B735535}"/>
                  </a:ext>
                </a:extLst>
              </p:cNvPr>
              <p:cNvCxnSpPr/>
              <p:nvPr/>
            </p:nvCxnSpPr>
            <p:spPr>
              <a:xfrm>
                <a:off x="9069859" y="3481473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5D4E82FC-0BBA-EC48-B42F-218BF013B3BC}"/>
                  </a:ext>
                </a:extLst>
              </p:cNvPr>
              <p:cNvCxnSpPr/>
              <p:nvPr/>
            </p:nvCxnSpPr>
            <p:spPr>
              <a:xfrm>
                <a:off x="10237570" y="3877877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2910B2BE-4163-3A47-A2FA-38585BCA18D3}"/>
                  </a:ext>
                </a:extLst>
              </p:cNvPr>
              <p:cNvCxnSpPr/>
              <p:nvPr/>
            </p:nvCxnSpPr>
            <p:spPr>
              <a:xfrm>
                <a:off x="7883608" y="3608603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C3AC417D-07FE-0849-864E-79CD8F3142C3}"/>
                  </a:ext>
                </a:extLst>
              </p:cNvPr>
              <p:cNvCxnSpPr/>
              <p:nvPr/>
            </p:nvCxnSpPr>
            <p:spPr>
              <a:xfrm>
                <a:off x="9187246" y="4255831"/>
                <a:ext cx="1767017" cy="0"/>
              </a:xfrm>
              <a:prstGeom prst="line">
                <a:avLst/>
              </a:prstGeom>
              <a:ln w="1905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4733942E-66EC-2A45-BC0E-F56751CC7029}"/>
                  </a:ext>
                </a:extLst>
              </p:cNvPr>
              <p:cNvCxnSpPr/>
              <p:nvPr/>
            </p:nvCxnSpPr>
            <p:spPr>
              <a:xfrm>
                <a:off x="8863913" y="4441546"/>
                <a:ext cx="1767017" cy="0"/>
              </a:xfrm>
              <a:prstGeom prst="line">
                <a:avLst/>
              </a:prstGeom>
              <a:ln w="1905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5D02092E-D2A8-BA48-BC61-A4F376AA99DE}"/>
                  </a:ext>
                </a:extLst>
              </p:cNvPr>
              <p:cNvCxnSpPr/>
              <p:nvPr/>
            </p:nvCxnSpPr>
            <p:spPr>
              <a:xfrm>
                <a:off x="9586783" y="4561618"/>
                <a:ext cx="1767017" cy="0"/>
              </a:xfrm>
              <a:prstGeom prst="line">
                <a:avLst/>
              </a:prstGeom>
              <a:ln w="1905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8EBFA023-010D-9443-9C9F-382F77A548EE}"/>
                  </a:ext>
                </a:extLst>
              </p:cNvPr>
              <p:cNvCxnSpPr/>
              <p:nvPr/>
            </p:nvCxnSpPr>
            <p:spPr>
              <a:xfrm>
                <a:off x="9586783" y="3706985"/>
                <a:ext cx="1767017" cy="0"/>
              </a:xfrm>
              <a:prstGeom prst="line">
                <a:avLst/>
              </a:prstGeom>
              <a:ln w="19050">
                <a:solidFill>
                  <a:srgbClr val="C900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107EE1D2-EE28-9B4D-A6E7-4082B69AA69F}"/>
                  </a:ext>
                </a:extLst>
              </p:cNvPr>
              <p:cNvCxnSpPr/>
              <p:nvPr/>
            </p:nvCxnSpPr>
            <p:spPr>
              <a:xfrm>
                <a:off x="8303737" y="1690688"/>
                <a:ext cx="1767017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46C857E2-E7BF-D84B-82D2-899B55BEB6FD}"/>
                  </a:ext>
                </a:extLst>
              </p:cNvPr>
              <p:cNvCxnSpPr/>
              <p:nvPr/>
            </p:nvCxnSpPr>
            <p:spPr>
              <a:xfrm>
                <a:off x="8456137" y="1843088"/>
                <a:ext cx="1767017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56F44426-C9D2-2245-9417-B6DE156FC7AF}"/>
                  </a:ext>
                </a:extLst>
              </p:cNvPr>
              <p:cNvCxnSpPr/>
              <p:nvPr/>
            </p:nvCxnSpPr>
            <p:spPr>
              <a:xfrm>
                <a:off x="9354061" y="1970775"/>
                <a:ext cx="1767017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E6AFD6C4-C08A-0E4A-BAC2-7A117FD2242F}"/>
                  </a:ext>
                </a:extLst>
              </p:cNvPr>
              <p:cNvCxnSpPr/>
              <p:nvPr/>
            </p:nvCxnSpPr>
            <p:spPr>
              <a:xfrm>
                <a:off x="9296398" y="3004278"/>
                <a:ext cx="1767017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3E44D369-4A72-1848-BD22-0AAF5FDB62DE}"/>
                  </a:ext>
                </a:extLst>
              </p:cNvPr>
              <p:cNvCxnSpPr/>
              <p:nvPr/>
            </p:nvCxnSpPr>
            <p:spPr>
              <a:xfrm>
                <a:off x="8509683" y="3116178"/>
                <a:ext cx="1767017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A10069B2-DCD8-9140-B856-00535DD7B1D9}"/>
                  </a:ext>
                </a:extLst>
              </p:cNvPr>
              <p:cNvCxnSpPr/>
              <p:nvPr/>
            </p:nvCxnSpPr>
            <p:spPr>
              <a:xfrm>
                <a:off x="10179906" y="3200400"/>
                <a:ext cx="1767017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DCA2D870-9D89-934D-AFE9-2A62A4E4FA36}"/>
                </a:ext>
              </a:extLst>
            </p:cNvPr>
            <p:cNvGrpSpPr/>
            <p:nvPr/>
          </p:nvGrpSpPr>
          <p:grpSpPr>
            <a:xfrm>
              <a:off x="9656577" y="3798225"/>
              <a:ext cx="1412789" cy="1186250"/>
              <a:chOff x="8824781" y="4930345"/>
              <a:chExt cx="1412789" cy="1186250"/>
            </a:xfrm>
          </p:grpSpPr>
          <p:cxnSp>
            <p:nvCxnSpPr>
              <p:cNvPr id="110" name="Straight Arrow Connector 109">
                <a:extLst>
                  <a:ext uri="{FF2B5EF4-FFF2-40B4-BE49-F238E27FC236}">
                    <a16:creationId xmlns:a16="http://schemas.microsoft.com/office/drawing/2014/main" id="{95B51CC4-AF6F-B744-87DA-DA85C4CB49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23154" y="4930345"/>
                <a:ext cx="0" cy="1186250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>
                <a:extLst>
                  <a:ext uri="{FF2B5EF4-FFF2-40B4-BE49-F238E27FC236}">
                    <a16:creationId xmlns:a16="http://schemas.microsoft.com/office/drawing/2014/main" id="{3EB72ABA-E794-3D43-A1B9-DD6BE3B594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24781" y="6116595"/>
                <a:ext cx="1412789" cy="0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4F82E67E-D2F7-3F44-A616-B441DC28F7A6}"/>
                </a:ext>
              </a:extLst>
            </p:cNvPr>
            <p:cNvGrpSpPr/>
            <p:nvPr/>
          </p:nvGrpSpPr>
          <p:grpSpPr>
            <a:xfrm>
              <a:off x="4472180" y="4574861"/>
              <a:ext cx="6339015" cy="1948271"/>
              <a:chOff x="2535196" y="4674908"/>
              <a:chExt cx="8870089" cy="1934071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47642611-466E-AF45-AD65-1DEA30694E5B}"/>
                  </a:ext>
                </a:extLst>
              </p:cNvPr>
              <p:cNvGrpSpPr/>
              <p:nvPr/>
            </p:nvGrpSpPr>
            <p:grpSpPr>
              <a:xfrm>
                <a:off x="6283410" y="5660640"/>
                <a:ext cx="5121875" cy="948339"/>
                <a:chOff x="3569042" y="5256727"/>
                <a:chExt cx="5121875" cy="948339"/>
              </a:xfrm>
            </p:grpSpPr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230DB58C-4A2D-6F4A-AB1E-7148C64F749F}"/>
                    </a:ext>
                  </a:extLst>
                </p:cNvPr>
                <p:cNvCxnSpPr/>
                <p:nvPr/>
              </p:nvCxnSpPr>
              <p:spPr>
                <a:xfrm>
                  <a:off x="4246605" y="5256727"/>
                  <a:ext cx="1767017" cy="0"/>
                </a:xfrm>
                <a:prstGeom prst="line">
                  <a:avLst/>
                </a:prstGeom>
                <a:ln w="19050">
                  <a:solidFill>
                    <a:srgbClr val="C900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27BE65A4-9921-F748-B88A-010F79E0FDA7}"/>
                    </a:ext>
                  </a:extLst>
                </p:cNvPr>
                <p:cNvCxnSpPr/>
                <p:nvPr/>
              </p:nvCxnSpPr>
              <p:spPr>
                <a:xfrm>
                  <a:off x="4569938" y="5385637"/>
                  <a:ext cx="1767017" cy="0"/>
                </a:xfrm>
                <a:prstGeom prst="line">
                  <a:avLst/>
                </a:prstGeom>
                <a:ln w="19050">
                  <a:solidFill>
                    <a:srgbClr val="C900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A0124711-D500-1A4F-918C-D70B3B2088C9}"/>
                    </a:ext>
                  </a:extLst>
                </p:cNvPr>
                <p:cNvCxnSpPr/>
                <p:nvPr/>
              </p:nvCxnSpPr>
              <p:spPr>
                <a:xfrm>
                  <a:off x="3569042" y="5509272"/>
                  <a:ext cx="1767017" cy="0"/>
                </a:xfrm>
                <a:prstGeom prst="line">
                  <a:avLst/>
                </a:prstGeom>
                <a:ln w="19050">
                  <a:solidFill>
                    <a:srgbClr val="C900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15C3E19E-09A7-C242-9904-6AAB97C71965}"/>
                    </a:ext>
                  </a:extLst>
                </p:cNvPr>
                <p:cNvCxnSpPr/>
                <p:nvPr/>
              </p:nvCxnSpPr>
              <p:spPr>
                <a:xfrm>
                  <a:off x="5278393" y="5650236"/>
                  <a:ext cx="1767017" cy="0"/>
                </a:xfrm>
                <a:prstGeom prst="line">
                  <a:avLst/>
                </a:prstGeom>
                <a:ln w="19050">
                  <a:solidFill>
                    <a:srgbClr val="C900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259E2B47-7FC8-CF4F-8B11-AB93CE17CF74}"/>
                    </a:ext>
                  </a:extLst>
                </p:cNvPr>
                <p:cNvCxnSpPr/>
                <p:nvPr/>
              </p:nvCxnSpPr>
              <p:spPr>
                <a:xfrm>
                  <a:off x="5756189" y="5808662"/>
                  <a:ext cx="1767017" cy="0"/>
                </a:xfrm>
                <a:prstGeom prst="line">
                  <a:avLst/>
                </a:prstGeom>
                <a:ln w="19050">
                  <a:solidFill>
                    <a:srgbClr val="C900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7ED420E0-E409-B643-8871-A8234347943F}"/>
                    </a:ext>
                  </a:extLst>
                </p:cNvPr>
                <p:cNvCxnSpPr/>
                <p:nvPr/>
              </p:nvCxnSpPr>
              <p:spPr>
                <a:xfrm>
                  <a:off x="6923900" y="6205066"/>
                  <a:ext cx="1767017" cy="0"/>
                </a:xfrm>
                <a:prstGeom prst="line">
                  <a:avLst/>
                </a:prstGeom>
                <a:ln w="19050">
                  <a:solidFill>
                    <a:srgbClr val="C900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A789129B-DD70-FE42-AA31-2F73D27C523B}"/>
                    </a:ext>
                  </a:extLst>
                </p:cNvPr>
                <p:cNvCxnSpPr/>
                <p:nvPr/>
              </p:nvCxnSpPr>
              <p:spPr>
                <a:xfrm>
                  <a:off x="4569938" y="5935792"/>
                  <a:ext cx="1767017" cy="0"/>
                </a:xfrm>
                <a:prstGeom prst="line">
                  <a:avLst/>
                </a:prstGeom>
                <a:ln w="19050">
                  <a:solidFill>
                    <a:srgbClr val="C900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A25E24A0-4CD6-6049-9A1B-E7DCA42D513A}"/>
                    </a:ext>
                  </a:extLst>
                </p:cNvPr>
                <p:cNvCxnSpPr/>
                <p:nvPr/>
              </p:nvCxnSpPr>
              <p:spPr>
                <a:xfrm>
                  <a:off x="6273113" y="6034174"/>
                  <a:ext cx="1767017" cy="0"/>
                </a:xfrm>
                <a:prstGeom prst="line">
                  <a:avLst/>
                </a:prstGeom>
                <a:ln w="19050">
                  <a:solidFill>
                    <a:srgbClr val="C900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7CCEFD62-F584-C343-998F-8E79FDA72A37}"/>
                  </a:ext>
                </a:extLst>
              </p:cNvPr>
              <p:cNvCxnSpPr/>
              <p:nvPr/>
            </p:nvCxnSpPr>
            <p:spPr>
              <a:xfrm>
                <a:off x="3631856" y="5374181"/>
                <a:ext cx="1767017" cy="0"/>
              </a:xfrm>
              <a:prstGeom prst="line">
                <a:avLst/>
              </a:prstGeom>
              <a:ln w="1905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0EBE250F-9934-2741-9213-56FF6919DCBD}"/>
                  </a:ext>
                </a:extLst>
              </p:cNvPr>
              <p:cNvCxnSpPr/>
              <p:nvPr/>
            </p:nvCxnSpPr>
            <p:spPr>
              <a:xfrm>
                <a:off x="3308523" y="5559896"/>
                <a:ext cx="1767017" cy="0"/>
              </a:xfrm>
              <a:prstGeom prst="line">
                <a:avLst/>
              </a:prstGeom>
              <a:ln w="1905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EEA85E46-3A52-7C49-ACE5-1595B3B0001A}"/>
                  </a:ext>
                </a:extLst>
              </p:cNvPr>
              <p:cNvCxnSpPr/>
              <p:nvPr/>
            </p:nvCxnSpPr>
            <p:spPr>
              <a:xfrm>
                <a:off x="4031393" y="5679968"/>
                <a:ext cx="1767017" cy="0"/>
              </a:xfrm>
              <a:prstGeom prst="line">
                <a:avLst/>
              </a:prstGeom>
              <a:ln w="1905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4CB97DEA-8B47-BB4F-A360-C367893CA5C0}"/>
                  </a:ext>
                </a:extLst>
              </p:cNvPr>
              <p:cNvCxnSpPr/>
              <p:nvPr/>
            </p:nvCxnSpPr>
            <p:spPr>
              <a:xfrm>
                <a:off x="6474942" y="4674908"/>
                <a:ext cx="1767017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FC2E9A17-7468-654B-8200-9F9628E5CDE6}"/>
                  </a:ext>
                </a:extLst>
              </p:cNvPr>
              <p:cNvCxnSpPr/>
              <p:nvPr/>
            </p:nvCxnSpPr>
            <p:spPr>
              <a:xfrm>
                <a:off x="6627342" y="4827308"/>
                <a:ext cx="1767017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87AC59E8-6177-2F4C-A070-0BCCDE124F95}"/>
                  </a:ext>
                </a:extLst>
              </p:cNvPr>
              <p:cNvCxnSpPr/>
              <p:nvPr/>
            </p:nvCxnSpPr>
            <p:spPr>
              <a:xfrm>
                <a:off x="7369777" y="4979708"/>
                <a:ext cx="1767017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39613954-72A2-D644-A81D-AD94F39A7761}"/>
                  </a:ext>
                </a:extLst>
              </p:cNvPr>
              <p:cNvCxnSpPr/>
              <p:nvPr/>
            </p:nvCxnSpPr>
            <p:spPr>
              <a:xfrm>
                <a:off x="3321911" y="4674908"/>
                <a:ext cx="1767017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24AB625B-4F8A-C54F-9577-AE6633CDC6B3}"/>
                  </a:ext>
                </a:extLst>
              </p:cNvPr>
              <p:cNvCxnSpPr/>
              <p:nvPr/>
            </p:nvCxnSpPr>
            <p:spPr>
              <a:xfrm>
                <a:off x="2535196" y="4786808"/>
                <a:ext cx="1767017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B405EF82-634D-874D-BF5D-F509A43025E8}"/>
                  </a:ext>
                </a:extLst>
              </p:cNvPr>
              <p:cNvCxnSpPr/>
              <p:nvPr/>
            </p:nvCxnSpPr>
            <p:spPr>
              <a:xfrm>
                <a:off x="4205419" y="4871030"/>
                <a:ext cx="1767017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2558FB36-1C5E-F545-A811-AFFB5BA48B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71102" y="5055100"/>
              <a:ext cx="1069200" cy="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DBD7C87-D14E-3D4C-98EA-5CECF63F773F}"/>
                </a:ext>
              </a:extLst>
            </p:cNvPr>
            <p:cNvSpPr/>
            <p:nvPr/>
          </p:nvSpPr>
          <p:spPr>
            <a:xfrm>
              <a:off x="725850" y="4642873"/>
              <a:ext cx="1247005" cy="950991"/>
            </a:xfrm>
            <a:prstGeom prst="ellipse">
              <a:avLst/>
            </a:prstGeom>
            <a:noFill/>
            <a:ln w="19050">
              <a:solidFill>
                <a:srgbClr val="C900A6"/>
              </a:solidFill>
              <a:prstDash val="lg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3C0967C-8F4C-EC43-800C-78D9CF65C902}"/>
                </a:ext>
              </a:extLst>
            </p:cNvPr>
            <p:cNvSpPr/>
            <p:nvPr/>
          </p:nvSpPr>
          <p:spPr>
            <a:xfrm>
              <a:off x="2462334" y="5123594"/>
              <a:ext cx="757525" cy="598959"/>
            </a:xfrm>
            <a:prstGeom prst="ellipse">
              <a:avLst/>
            </a:prstGeom>
            <a:noFill/>
            <a:ln w="19050">
              <a:solidFill>
                <a:schemeClr val="tx2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5C9F554-9516-FE4F-95FB-0241FEF3E808}"/>
                </a:ext>
              </a:extLst>
            </p:cNvPr>
            <p:cNvSpPr/>
            <p:nvPr/>
          </p:nvSpPr>
          <p:spPr>
            <a:xfrm>
              <a:off x="1545534" y="5741513"/>
              <a:ext cx="757525" cy="598959"/>
            </a:xfrm>
            <a:prstGeom prst="ellipse">
              <a:avLst/>
            </a:prstGeom>
            <a:noFill/>
            <a:ln w="19050">
              <a:solidFill>
                <a:srgbClr val="FFC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39C77DC-56D1-6046-AB51-1862FCAB36F8}"/>
                </a:ext>
              </a:extLst>
            </p:cNvPr>
            <p:cNvSpPr/>
            <p:nvPr/>
          </p:nvSpPr>
          <p:spPr>
            <a:xfrm>
              <a:off x="2083572" y="4410515"/>
              <a:ext cx="757525" cy="598959"/>
            </a:xfrm>
            <a:prstGeom prst="ellipse">
              <a:avLst/>
            </a:prstGeom>
            <a:noFill/>
            <a:ln w="19050">
              <a:solidFill>
                <a:srgbClr val="00B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3119F0E8-B386-B34E-9EE3-B360219AC533}"/>
                </a:ext>
              </a:extLst>
            </p:cNvPr>
            <p:cNvSpPr txBox="1"/>
            <p:nvPr/>
          </p:nvSpPr>
          <p:spPr>
            <a:xfrm>
              <a:off x="1259097" y="2955865"/>
              <a:ext cx="874426" cy="362716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1400" b="1" dirty="0">
                  <a:solidFill>
                    <a:srgbClr val="C00000"/>
                  </a:solidFill>
                </a:rPr>
                <a:t>Sample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8518469-8CEF-7E41-9E74-6E8D7D6D2C06}"/>
                </a:ext>
              </a:extLst>
            </p:cNvPr>
            <p:cNvSpPr txBox="1"/>
            <p:nvPr/>
          </p:nvSpPr>
          <p:spPr>
            <a:xfrm>
              <a:off x="5060574" y="3160041"/>
              <a:ext cx="1167859" cy="362716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1400" b="1" dirty="0">
                  <a:solidFill>
                    <a:srgbClr val="C00000"/>
                  </a:solidFill>
                </a:rPr>
                <a:t>Sequencing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BD0AD032-1725-6C4B-9819-2A23EA7537C3}"/>
                </a:ext>
              </a:extLst>
            </p:cNvPr>
            <p:cNvSpPr txBox="1"/>
            <p:nvPr/>
          </p:nvSpPr>
          <p:spPr>
            <a:xfrm>
              <a:off x="8914537" y="3236531"/>
              <a:ext cx="1241231" cy="362716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1400" b="1" dirty="0">
                  <a:solidFill>
                    <a:srgbClr val="C00000"/>
                  </a:solidFill>
                </a:rPr>
                <a:t>Assembling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AC5EF0AD-BBC3-7A44-BB0A-3BFFD2C07304}"/>
                </a:ext>
              </a:extLst>
            </p:cNvPr>
            <p:cNvSpPr txBox="1"/>
            <p:nvPr/>
          </p:nvSpPr>
          <p:spPr>
            <a:xfrm>
              <a:off x="7223929" y="6633840"/>
              <a:ext cx="822272" cy="362716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1400" b="1" dirty="0">
                  <a:solidFill>
                    <a:srgbClr val="C00000"/>
                  </a:solidFill>
                </a:rPr>
                <a:t>Binning</a:t>
              </a:r>
            </a:p>
          </p:txBody>
        </p:sp>
      </p:grpSp>
      <p:sp>
        <p:nvSpPr>
          <p:cNvPr id="146" name="7-Point Star 145">
            <a:extLst>
              <a:ext uri="{FF2B5EF4-FFF2-40B4-BE49-F238E27FC236}">
                <a16:creationId xmlns:a16="http://schemas.microsoft.com/office/drawing/2014/main" id="{2EE42AA9-3238-9540-9D63-F269DDAF84C8}"/>
              </a:ext>
            </a:extLst>
          </p:cNvPr>
          <p:cNvSpPr/>
          <p:nvPr/>
        </p:nvSpPr>
        <p:spPr bwMode="auto">
          <a:xfrm>
            <a:off x="1547091" y="1795402"/>
            <a:ext cx="533727" cy="379979"/>
          </a:xfrm>
          <a:prstGeom prst="star7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endParaRPr lang="en-US" sz="1600" dirty="0" err="1">
              <a:solidFill>
                <a:srgbClr val="FFFFFF"/>
              </a:solidFill>
              <a:ea typeface="ＭＳ Ｐゴシック" pitchFamily="-80" charset="-128"/>
            </a:endParaRPr>
          </a:p>
        </p:txBody>
      </p:sp>
      <p:sp>
        <p:nvSpPr>
          <p:cNvPr id="147" name="7-Point Star 146">
            <a:extLst>
              <a:ext uri="{FF2B5EF4-FFF2-40B4-BE49-F238E27FC236}">
                <a16:creationId xmlns:a16="http://schemas.microsoft.com/office/drawing/2014/main" id="{EED961C7-7241-584A-80DB-FF50665E092F}"/>
              </a:ext>
            </a:extLst>
          </p:cNvPr>
          <p:cNvSpPr/>
          <p:nvPr/>
        </p:nvSpPr>
        <p:spPr bwMode="auto">
          <a:xfrm>
            <a:off x="1990062" y="1448927"/>
            <a:ext cx="533727" cy="379979"/>
          </a:xfrm>
          <a:prstGeom prst="star7">
            <a:avLst/>
          </a:prstGeom>
          <a:solidFill>
            <a:srgbClr val="FFC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endParaRPr lang="en-US" sz="1600" dirty="0" err="1">
              <a:solidFill>
                <a:srgbClr val="FFFFFF"/>
              </a:solidFill>
              <a:ea typeface="ＭＳ Ｐゴシック" pitchFamily="-80" charset="-128"/>
            </a:endParaRPr>
          </a:p>
        </p:txBody>
      </p:sp>
      <p:sp>
        <p:nvSpPr>
          <p:cNvPr id="148" name="7-Point Star 147">
            <a:extLst>
              <a:ext uri="{FF2B5EF4-FFF2-40B4-BE49-F238E27FC236}">
                <a16:creationId xmlns:a16="http://schemas.microsoft.com/office/drawing/2014/main" id="{9F98648A-684C-074C-8A5A-BF4D2CC67F56}"/>
              </a:ext>
            </a:extLst>
          </p:cNvPr>
          <p:cNvSpPr/>
          <p:nvPr/>
        </p:nvSpPr>
        <p:spPr bwMode="auto">
          <a:xfrm>
            <a:off x="2208206" y="1820825"/>
            <a:ext cx="533727" cy="379979"/>
          </a:xfrm>
          <a:prstGeom prst="star7">
            <a:avLst/>
          </a:prstGeom>
          <a:solidFill>
            <a:srgbClr val="92D05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endParaRPr lang="en-US" sz="1600" dirty="0" err="1">
              <a:solidFill>
                <a:srgbClr val="FFFFFF"/>
              </a:solidFill>
              <a:ea typeface="ＭＳ Ｐゴシック" pitchFamily="-80" charset="-128"/>
            </a:endParaRPr>
          </a:p>
        </p:txBody>
      </p:sp>
      <p:sp>
        <p:nvSpPr>
          <p:cNvPr id="149" name="7-Point Star 148">
            <a:extLst>
              <a:ext uri="{FF2B5EF4-FFF2-40B4-BE49-F238E27FC236}">
                <a16:creationId xmlns:a16="http://schemas.microsoft.com/office/drawing/2014/main" id="{2177135E-28A3-CB4E-814F-0DD1191F92F1}"/>
              </a:ext>
            </a:extLst>
          </p:cNvPr>
          <p:cNvSpPr/>
          <p:nvPr/>
        </p:nvSpPr>
        <p:spPr bwMode="auto">
          <a:xfrm>
            <a:off x="1420606" y="1442269"/>
            <a:ext cx="533727" cy="379979"/>
          </a:xfrm>
          <a:prstGeom prst="star7">
            <a:avLst/>
          </a:prstGeom>
          <a:solidFill>
            <a:srgbClr val="CC3399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endParaRPr lang="en-US" sz="1600" dirty="0" err="1">
              <a:solidFill>
                <a:srgbClr val="FFFFFF"/>
              </a:solidFill>
              <a:ea typeface="ＭＳ Ｐゴシック" pitchFamily="-80" charset="-128"/>
            </a:endParaRPr>
          </a:p>
        </p:txBody>
      </p: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4AB04528-A7C1-354F-8CC8-2AD352E91175}"/>
              </a:ext>
            </a:extLst>
          </p:cNvPr>
          <p:cNvGrpSpPr/>
          <p:nvPr/>
        </p:nvGrpSpPr>
        <p:grpSpPr>
          <a:xfrm>
            <a:off x="1528827" y="1575165"/>
            <a:ext cx="238245" cy="60932"/>
            <a:chOff x="2057538" y="2106506"/>
            <a:chExt cx="181212" cy="54316"/>
          </a:xfrm>
        </p:grpSpPr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933D7D30-FFA9-E94E-AC9B-164F4C99EAC0}"/>
                </a:ext>
              </a:extLst>
            </p:cNvPr>
            <p:cNvSpPr/>
            <p:nvPr/>
          </p:nvSpPr>
          <p:spPr bwMode="auto">
            <a:xfrm>
              <a:off x="2057538" y="2115103"/>
              <a:ext cx="45719" cy="45719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ts val="432"/>
                </a:spcBef>
                <a:spcAft>
                  <a:spcPct val="0"/>
                </a:spcAft>
              </a:pPr>
              <a:endParaRPr lang="en-US" sz="1600" dirty="0" err="1">
                <a:solidFill>
                  <a:srgbClr val="FFFFFF"/>
                </a:solidFill>
                <a:ea typeface="ＭＳ Ｐゴシック" pitchFamily="-80" charset="-128"/>
              </a:endParaRPr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8C29C5E-7E53-634B-9E50-46EA9080B6EF}"/>
                </a:ext>
              </a:extLst>
            </p:cNvPr>
            <p:cNvSpPr/>
            <p:nvPr/>
          </p:nvSpPr>
          <p:spPr bwMode="auto">
            <a:xfrm>
              <a:off x="2193031" y="2106506"/>
              <a:ext cx="45719" cy="45719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ts val="432"/>
                </a:spcBef>
                <a:spcAft>
                  <a:spcPct val="0"/>
                </a:spcAft>
              </a:pPr>
              <a:endParaRPr lang="en-US" sz="1600" dirty="0" err="1">
                <a:solidFill>
                  <a:srgbClr val="FFFFFF"/>
                </a:solidFill>
                <a:ea typeface="ＭＳ Ｐゴシック" pitchFamily="-80" charset="-128"/>
              </a:endParaRPr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73E290BE-29E3-214D-8F09-CFA45FC85926}"/>
              </a:ext>
            </a:extLst>
          </p:cNvPr>
          <p:cNvGrpSpPr/>
          <p:nvPr/>
        </p:nvGrpSpPr>
        <p:grpSpPr>
          <a:xfrm>
            <a:off x="1667591" y="1906567"/>
            <a:ext cx="238245" cy="60932"/>
            <a:chOff x="2057538" y="2106506"/>
            <a:chExt cx="181212" cy="54316"/>
          </a:xfrm>
        </p:grpSpPr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133CDC3C-FFE6-E84F-B3F8-03BEB61D0068}"/>
                </a:ext>
              </a:extLst>
            </p:cNvPr>
            <p:cNvSpPr/>
            <p:nvPr/>
          </p:nvSpPr>
          <p:spPr bwMode="auto">
            <a:xfrm>
              <a:off x="2057538" y="2115103"/>
              <a:ext cx="45719" cy="45719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ts val="432"/>
                </a:spcBef>
                <a:spcAft>
                  <a:spcPct val="0"/>
                </a:spcAft>
              </a:pPr>
              <a:endParaRPr lang="en-US" sz="1600" dirty="0" err="1">
                <a:solidFill>
                  <a:srgbClr val="FFFFFF"/>
                </a:solidFill>
                <a:ea typeface="ＭＳ Ｐゴシック" pitchFamily="-80" charset="-128"/>
              </a:endParaRPr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8FA91FB-DE2E-0C46-A56F-E54DF90F1F9A}"/>
                </a:ext>
              </a:extLst>
            </p:cNvPr>
            <p:cNvSpPr/>
            <p:nvPr/>
          </p:nvSpPr>
          <p:spPr bwMode="auto">
            <a:xfrm>
              <a:off x="2193031" y="2106506"/>
              <a:ext cx="45719" cy="45719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ts val="432"/>
                </a:spcBef>
                <a:spcAft>
                  <a:spcPct val="0"/>
                </a:spcAft>
              </a:pPr>
              <a:endParaRPr lang="en-US" sz="1600" dirty="0" err="1">
                <a:solidFill>
                  <a:srgbClr val="FFFFFF"/>
                </a:solidFill>
                <a:ea typeface="ＭＳ Ｐゴシック" pitchFamily="-80" charset="-128"/>
              </a:endParaRP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CEC1BA16-1B22-5141-9C27-7C4044F652FA}"/>
              </a:ext>
            </a:extLst>
          </p:cNvPr>
          <p:cNvGrpSpPr/>
          <p:nvPr/>
        </p:nvGrpSpPr>
        <p:grpSpPr>
          <a:xfrm>
            <a:off x="2115480" y="1569405"/>
            <a:ext cx="238245" cy="60932"/>
            <a:chOff x="2057538" y="2106506"/>
            <a:chExt cx="181212" cy="54316"/>
          </a:xfrm>
        </p:grpSpPr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4448829-CF26-194C-9AF3-5D317FB529BC}"/>
                </a:ext>
              </a:extLst>
            </p:cNvPr>
            <p:cNvSpPr/>
            <p:nvPr/>
          </p:nvSpPr>
          <p:spPr bwMode="auto">
            <a:xfrm>
              <a:off x="2057538" y="2115103"/>
              <a:ext cx="45719" cy="45719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ts val="432"/>
                </a:spcBef>
                <a:spcAft>
                  <a:spcPct val="0"/>
                </a:spcAft>
              </a:pPr>
              <a:endParaRPr lang="en-US" sz="1600" dirty="0" err="1">
                <a:solidFill>
                  <a:srgbClr val="FFFFFF"/>
                </a:solidFill>
                <a:ea typeface="ＭＳ Ｐゴシック" pitchFamily="-80" charset="-128"/>
              </a:endParaRP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ADB7E20-A3AE-9C46-B97A-291D43D5D66A}"/>
                </a:ext>
              </a:extLst>
            </p:cNvPr>
            <p:cNvSpPr/>
            <p:nvPr/>
          </p:nvSpPr>
          <p:spPr bwMode="auto">
            <a:xfrm>
              <a:off x="2193031" y="2106506"/>
              <a:ext cx="45719" cy="45719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ts val="432"/>
                </a:spcBef>
                <a:spcAft>
                  <a:spcPct val="0"/>
                </a:spcAft>
              </a:pPr>
              <a:endParaRPr lang="en-US" sz="1600" dirty="0" err="1">
                <a:solidFill>
                  <a:srgbClr val="FFFFFF"/>
                </a:solidFill>
                <a:ea typeface="ＭＳ Ｐゴシック" pitchFamily="-80" charset="-128"/>
              </a:endParaRP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787AA59A-2C08-BC4E-BE52-0F3EC88F5D4E}"/>
              </a:ext>
            </a:extLst>
          </p:cNvPr>
          <p:cNvGrpSpPr/>
          <p:nvPr/>
        </p:nvGrpSpPr>
        <p:grpSpPr>
          <a:xfrm>
            <a:off x="2336437" y="1929426"/>
            <a:ext cx="238245" cy="60932"/>
            <a:chOff x="2057538" y="2106506"/>
            <a:chExt cx="181212" cy="54316"/>
          </a:xfrm>
        </p:grpSpPr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232E29E6-193D-7344-8131-C427EF4E3CDF}"/>
                </a:ext>
              </a:extLst>
            </p:cNvPr>
            <p:cNvSpPr/>
            <p:nvPr/>
          </p:nvSpPr>
          <p:spPr bwMode="auto">
            <a:xfrm>
              <a:off x="2057538" y="2115103"/>
              <a:ext cx="45719" cy="45719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ts val="432"/>
                </a:spcBef>
                <a:spcAft>
                  <a:spcPct val="0"/>
                </a:spcAft>
              </a:pPr>
              <a:endParaRPr lang="en-US" sz="1600" dirty="0" err="1">
                <a:solidFill>
                  <a:srgbClr val="FFFFFF"/>
                </a:solidFill>
                <a:ea typeface="ＭＳ Ｐゴシック" pitchFamily="-80" charset="-128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BAE1B44B-B85F-404E-A738-7520C75B0EF6}"/>
                </a:ext>
              </a:extLst>
            </p:cNvPr>
            <p:cNvSpPr/>
            <p:nvPr/>
          </p:nvSpPr>
          <p:spPr bwMode="auto">
            <a:xfrm>
              <a:off x="2193031" y="2106506"/>
              <a:ext cx="45719" cy="45719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ts val="432"/>
                </a:spcBef>
                <a:spcAft>
                  <a:spcPct val="0"/>
                </a:spcAft>
              </a:pPr>
              <a:endParaRPr lang="en-US" sz="1600" dirty="0" err="1">
                <a:solidFill>
                  <a:srgbClr val="FFFFFF"/>
                </a:solidFill>
                <a:ea typeface="ＭＳ Ｐゴシック" pitchFamily="-80" charset="-128"/>
              </a:endParaRPr>
            </a:p>
          </p:txBody>
        </p:sp>
      </p:grpSp>
      <p:pic>
        <p:nvPicPr>
          <p:cNvPr id="162" name="Content Placeholder 3">
            <a:extLst>
              <a:ext uri="{FF2B5EF4-FFF2-40B4-BE49-F238E27FC236}">
                <a16:creationId xmlns:a16="http://schemas.microsoft.com/office/drawing/2014/main" id="{6712562A-F80A-2A43-9DC0-31A0EC281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8841"/>
          <a:stretch/>
        </p:blipFill>
        <p:spPr>
          <a:xfrm>
            <a:off x="451266" y="2068689"/>
            <a:ext cx="1032131" cy="1013254"/>
          </a:xfrm>
          <a:prstGeom prst="rect">
            <a:avLst/>
          </a:prstGeom>
        </p:spPr>
      </p:pic>
      <p:sp>
        <p:nvSpPr>
          <p:cNvPr id="163" name="Rounded Rectangular Callout 162">
            <a:extLst>
              <a:ext uri="{FF2B5EF4-FFF2-40B4-BE49-F238E27FC236}">
                <a16:creationId xmlns:a16="http://schemas.microsoft.com/office/drawing/2014/main" id="{6AFD86E8-4F71-9B4E-A425-4FDB01B79D2D}"/>
              </a:ext>
            </a:extLst>
          </p:cNvPr>
          <p:cNvSpPr/>
          <p:nvPr/>
        </p:nvSpPr>
        <p:spPr>
          <a:xfrm>
            <a:off x="1281606" y="1259701"/>
            <a:ext cx="1743864" cy="1122247"/>
          </a:xfrm>
          <a:prstGeom prst="wedgeRound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249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1939-50D4-0149-B8B2-345AD38DB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When to dereplicate?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39D20-A32A-564E-8EE7-91F209783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Redundancy in MAGs</a:t>
            </a:r>
          </a:p>
          <a:p>
            <a:pPr lvl="1"/>
            <a:r>
              <a:rPr lang="en-US" dirty="0"/>
              <a:t>Could be problematic in downstream analyses</a:t>
            </a:r>
          </a:p>
          <a:p>
            <a:pPr lvl="2"/>
            <a:r>
              <a:rPr lang="en-US" dirty="0"/>
              <a:t>Mapping reads back to MAGs</a:t>
            </a:r>
          </a:p>
          <a:p>
            <a:pPr lvl="3"/>
            <a:r>
              <a:rPr lang="en-US" dirty="0"/>
              <a:t>Multiple high quality alignments </a:t>
            </a:r>
          </a:p>
        </p:txBody>
      </p:sp>
    </p:spTree>
    <p:extLst>
      <p:ext uri="{BB962C8B-B14F-4D97-AF65-F5344CB8AC3E}">
        <p14:creationId xmlns:p14="http://schemas.microsoft.com/office/powerpoint/2010/main" val="649093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1939-50D4-0149-B8B2-345AD38DB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When to dereplicate?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39D20-A32A-564E-8EE7-91F209783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Redundancy in MAGs</a:t>
            </a:r>
          </a:p>
          <a:p>
            <a:pPr lvl="1"/>
            <a:r>
              <a:rPr lang="en-US" dirty="0"/>
              <a:t>Could be problematic in downstream analyses</a:t>
            </a:r>
          </a:p>
          <a:p>
            <a:pPr lvl="2"/>
            <a:r>
              <a:rPr lang="en-US" dirty="0"/>
              <a:t>Mapping reads back to MAGs</a:t>
            </a:r>
          </a:p>
          <a:p>
            <a:pPr lvl="3"/>
            <a:r>
              <a:rPr lang="en-US" dirty="0"/>
              <a:t>Multiple high quality alignments 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6B33F85-6DA9-B343-84EE-43326BFCA0C3}"/>
              </a:ext>
            </a:extLst>
          </p:cNvPr>
          <p:cNvCxnSpPr/>
          <p:nvPr/>
        </p:nvCxnSpPr>
        <p:spPr>
          <a:xfrm>
            <a:off x="7213564" y="3924728"/>
            <a:ext cx="1756880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49B01805-54B4-8042-954C-1EA1B7209256}"/>
              </a:ext>
            </a:extLst>
          </p:cNvPr>
          <p:cNvSpPr/>
          <p:nvPr/>
        </p:nvSpPr>
        <p:spPr>
          <a:xfrm>
            <a:off x="5061694" y="4665604"/>
            <a:ext cx="2075380" cy="1737389"/>
          </a:xfrm>
          <a:prstGeom prst="ellipse">
            <a:avLst/>
          </a:prstGeom>
          <a:noFill/>
          <a:ln w="57150">
            <a:solidFill>
              <a:srgbClr val="C900A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328D6F-DB20-6645-832A-4F893A1BACC5}"/>
              </a:ext>
            </a:extLst>
          </p:cNvPr>
          <p:cNvSpPr/>
          <p:nvPr/>
        </p:nvSpPr>
        <p:spPr>
          <a:xfrm>
            <a:off x="9018998" y="4665604"/>
            <a:ext cx="2075380" cy="1737389"/>
          </a:xfrm>
          <a:prstGeom prst="ellipse">
            <a:avLst/>
          </a:prstGeom>
          <a:noFill/>
          <a:ln w="57150">
            <a:solidFill>
              <a:srgbClr val="C900A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1EBAA719-CED0-F846-858D-0FFB58EC7258}"/>
              </a:ext>
            </a:extLst>
          </p:cNvPr>
          <p:cNvSpPr/>
          <p:nvPr/>
        </p:nvSpPr>
        <p:spPr>
          <a:xfrm>
            <a:off x="10407721" y="4756934"/>
            <a:ext cx="195209" cy="143838"/>
          </a:xfrm>
          <a:prstGeom prst="arc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11F915-6237-F447-A3BE-B81961D41447}"/>
              </a:ext>
            </a:extLst>
          </p:cNvPr>
          <p:cNvSpPr txBox="1"/>
          <p:nvPr/>
        </p:nvSpPr>
        <p:spPr>
          <a:xfrm>
            <a:off x="5661498" y="5346429"/>
            <a:ext cx="85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MAG-1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A0BCC6-35F6-2A40-9356-29399FFE4F0B}"/>
              </a:ext>
            </a:extLst>
          </p:cNvPr>
          <p:cNvSpPr txBox="1"/>
          <p:nvPr/>
        </p:nvSpPr>
        <p:spPr>
          <a:xfrm>
            <a:off x="9674094" y="5349632"/>
            <a:ext cx="85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MAG-2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F6B193E1-B04D-DF49-85DE-627FB4A98109}"/>
              </a:ext>
            </a:extLst>
          </p:cNvPr>
          <p:cNvSpPr/>
          <p:nvPr/>
        </p:nvSpPr>
        <p:spPr>
          <a:xfrm rot="2888930" flipH="1">
            <a:off x="7221190" y="3978835"/>
            <a:ext cx="45719" cy="86569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C999A2-BDA3-EA42-A699-900849BB94A9}"/>
              </a:ext>
            </a:extLst>
          </p:cNvPr>
          <p:cNvSpPr txBox="1"/>
          <p:nvPr/>
        </p:nvSpPr>
        <p:spPr>
          <a:xfrm>
            <a:off x="7765248" y="3555396"/>
            <a:ext cx="663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Read</a:t>
            </a:r>
          </a:p>
        </p:txBody>
      </p:sp>
    </p:spTree>
    <p:extLst>
      <p:ext uri="{BB962C8B-B14F-4D97-AF65-F5344CB8AC3E}">
        <p14:creationId xmlns:p14="http://schemas.microsoft.com/office/powerpoint/2010/main" val="39928132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1939-50D4-0149-B8B2-345AD38DB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When to dereplicate?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39D20-A32A-564E-8EE7-91F209783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Redundancy in MAGs</a:t>
            </a:r>
          </a:p>
          <a:p>
            <a:pPr lvl="1"/>
            <a:r>
              <a:rPr lang="en-US" dirty="0"/>
              <a:t>Could be problematic in downstream analyses</a:t>
            </a:r>
          </a:p>
          <a:p>
            <a:pPr lvl="2"/>
            <a:r>
              <a:rPr lang="en-US" dirty="0"/>
              <a:t>Mapping reads back to MAGs</a:t>
            </a:r>
          </a:p>
          <a:p>
            <a:pPr lvl="3"/>
            <a:r>
              <a:rPr lang="en-US" dirty="0"/>
              <a:t>Multiple high quality alignments 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6B33F85-6DA9-B343-84EE-43326BFCA0C3}"/>
              </a:ext>
            </a:extLst>
          </p:cNvPr>
          <p:cNvCxnSpPr/>
          <p:nvPr/>
        </p:nvCxnSpPr>
        <p:spPr>
          <a:xfrm>
            <a:off x="7213564" y="3924728"/>
            <a:ext cx="1756880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49B01805-54B4-8042-954C-1EA1B7209256}"/>
              </a:ext>
            </a:extLst>
          </p:cNvPr>
          <p:cNvSpPr/>
          <p:nvPr/>
        </p:nvSpPr>
        <p:spPr>
          <a:xfrm>
            <a:off x="5061694" y="4665604"/>
            <a:ext cx="2075380" cy="1737389"/>
          </a:xfrm>
          <a:prstGeom prst="ellipse">
            <a:avLst/>
          </a:prstGeom>
          <a:noFill/>
          <a:ln w="57150">
            <a:solidFill>
              <a:srgbClr val="C900A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328D6F-DB20-6645-832A-4F893A1BACC5}"/>
              </a:ext>
            </a:extLst>
          </p:cNvPr>
          <p:cNvSpPr/>
          <p:nvPr/>
        </p:nvSpPr>
        <p:spPr>
          <a:xfrm>
            <a:off x="9018998" y="4665604"/>
            <a:ext cx="2075380" cy="1737389"/>
          </a:xfrm>
          <a:prstGeom prst="ellipse">
            <a:avLst/>
          </a:prstGeom>
          <a:noFill/>
          <a:ln w="57150">
            <a:solidFill>
              <a:srgbClr val="C900A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1EBAA719-CED0-F846-858D-0FFB58EC7258}"/>
              </a:ext>
            </a:extLst>
          </p:cNvPr>
          <p:cNvSpPr/>
          <p:nvPr/>
        </p:nvSpPr>
        <p:spPr>
          <a:xfrm>
            <a:off x="10407721" y="4756934"/>
            <a:ext cx="195209" cy="143838"/>
          </a:xfrm>
          <a:prstGeom prst="arc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11F915-6237-F447-A3BE-B81961D41447}"/>
              </a:ext>
            </a:extLst>
          </p:cNvPr>
          <p:cNvSpPr txBox="1"/>
          <p:nvPr/>
        </p:nvSpPr>
        <p:spPr>
          <a:xfrm>
            <a:off x="5661498" y="5346429"/>
            <a:ext cx="85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MAG-1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A0BCC6-35F6-2A40-9356-29399FFE4F0B}"/>
              </a:ext>
            </a:extLst>
          </p:cNvPr>
          <p:cNvSpPr txBox="1"/>
          <p:nvPr/>
        </p:nvSpPr>
        <p:spPr>
          <a:xfrm>
            <a:off x="9674094" y="5349632"/>
            <a:ext cx="85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MAG-2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F6B193E1-B04D-DF49-85DE-627FB4A98109}"/>
              </a:ext>
            </a:extLst>
          </p:cNvPr>
          <p:cNvSpPr/>
          <p:nvPr/>
        </p:nvSpPr>
        <p:spPr>
          <a:xfrm rot="2888930" flipH="1">
            <a:off x="7221190" y="3978835"/>
            <a:ext cx="45719" cy="86569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5A016D08-DF8A-D64E-B3B1-C811B3C2795B}"/>
              </a:ext>
            </a:extLst>
          </p:cNvPr>
          <p:cNvSpPr/>
          <p:nvPr/>
        </p:nvSpPr>
        <p:spPr>
          <a:xfrm rot="18686376" flipH="1">
            <a:off x="8947585" y="4013786"/>
            <a:ext cx="45719" cy="86569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C999A2-BDA3-EA42-A699-900849BB94A9}"/>
              </a:ext>
            </a:extLst>
          </p:cNvPr>
          <p:cNvSpPr txBox="1"/>
          <p:nvPr/>
        </p:nvSpPr>
        <p:spPr>
          <a:xfrm>
            <a:off x="7765248" y="3555396"/>
            <a:ext cx="663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Read</a:t>
            </a:r>
          </a:p>
        </p:txBody>
      </p:sp>
    </p:spTree>
    <p:extLst>
      <p:ext uri="{BB962C8B-B14F-4D97-AF65-F5344CB8AC3E}">
        <p14:creationId xmlns:p14="http://schemas.microsoft.com/office/powerpoint/2010/main" val="3180526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7BE8-43AD-E240-B3CD-4AE45B652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When not to dereplicate?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44C19-9D95-8643-A1D5-98029E5AB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Removing closely related genomes is not ideal when interested in:</a:t>
            </a:r>
          </a:p>
          <a:p>
            <a:pPr lvl="1"/>
            <a:r>
              <a:rPr lang="en-US" dirty="0"/>
              <a:t>Single nucleotide variations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A31E76-B862-7D44-A761-99644212AF78}"/>
              </a:ext>
            </a:extLst>
          </p:cNvPr>
          <p:cNvSpPr/>
          <p:nvPr/>
        </p:nvSpPr>
        <p:spPr>
          <a:xfrm>
            <a:off x="5061694" y="4665604"/>
            <a:ext cx="2075380" cy="1737389"/>
          </a:xfrm>
          <a:prstGeom prst="ellipse">
            <a:avLst/>
          </a:prstGeom>
          <a:noFill/>
          <a:ln w="57150">
            <a:solidFill>
              <a:srgbClr val="C900A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CEF15FD-5D99-F344-A933-D134B37CBAEB}"/>
              </a:ext>
            </a:extLst>
          </p:cNvPr>
          <p:cNvSpPr/>
          <p:nvPr/>
        </p:nvSpPr>
        <p:spPr>
          <a:xfrm>
            <a:off x="9018998" y="4665604"/>
            <a:ext cx="2075380" cy="1737389"/>
          </a:xfrm>
          <a:prstGeom prst="ellipse">
            <a:avLst/>
          </a:prstGeom>
          <a:noFill/>
          <a:ln w="57150">
            <a:solidFill>
              <a:srgbClr val="C900A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DBC41131-944D-7A43-BB44-06AAB13C78E1}"/>
              </a:ext>
            </a:extLst>
          </p:cNvPr>
          <p:cNvSpPr/>
          <p:nvPr/>
        </p:nvSpPr>
        <p:spPr>
          <a:xfrm>
            <a:off x="10407721" y="4756934"/>
            <a:ext cx="195209" cy="143838"/>
          </a:xfrm>
          <a:prstGeom prst="arc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387027-B9E8-6D4E-A210-7B0E9BFA1E3E}"/>
              </a:ext>
            </a:extLst>
          </p:cNvPr>
          <p:cNvSpPr txBox="1"/>
          <p:nvPr/>
        </p:nvSpPr>
        <p:spPr>
          <a:xfrm>
            <a:off x="5661498" y="5346429"/>
            <a:ext cx="85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MAG-1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11CA71-B32B-0B4A-92FB-1806CB340D59}"/>
              </a:ext>
            </a:extLst>
          </p:cNvPr>
          <p:cNvSpPr txBox="1"/>
          <p:nvPr/>
        </p:nvSpPr>
        <p:spPr>
          <a:xfrm>
            <a:off x="9674094" y="5349632"/>
            <a:ext cx="85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MAG-2</a:t>
            </a:r>
          </a:p>
        </p:txBody>
      </p:sp>
    </p:spTree>
    <p:extLst>
      <p:ext uri="{BB962C8B-B14F-4D97-AF65-F5344CB8AC3E}">
        <p14:creationId xmlns:p14="http://schemas.microsoft.com/office/powerpoint/2010/main" val="21449184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D289C-6ED4-5740-AFF1-A5EB655CE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How to dereplicate genomes using </a:t>
            </a:r>
            <a:r>
              <a:rPr lang="en-US" b="1" dirty="0" err="1">
                <a:solidFill>
                  <a:srgbClr val="7030A0"/>
                </a:solidFill>
              </a:rPr>
              <a:t>dRep</a:t>
            </a:r>
            <a:r>
              <a:rPr lang="en-US" b="1" dirty="0">
                <a:solidFill>
                  <a:srgbClr val="7030A0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B2338-C5EB-744D-8216-A4FB5BC73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Load relevant modules</a:t>
            </a:r>
          </a:p>
          <a:p>
            <a:pPr lvl="1"/>
            <a:r>
              <a:rPr lang="en-US" dirty="0"/>
              <a:t>Module load tools anaconda3/4.4.0 </a:t>
            </a:r>
            <a:r>
              <a:rPr lang="da-DK" dirty="0" err="1"/>
              <a:t>mash</a:t>
            </a:r>
            <a:r>
              <a:rPr lang="da-DK" dirty="0"/>
              <a:t>/2.3 </a:t>
            </a:r>
            <a:r>
              <a:rPr lang="da-DK" dirty="0" err="1"/>
              <a:t>fastani</a:t>
            </a:r>
            <a:r>
              <a:rPr lang="da-DK" dirty="0"/>
              <a:t>/1.33 prodigal/2.6.3</a:t>
            </a:r>
          </a:p>
          <a:p>
            <a:pPr marL="514350" indent="-514350">
              <a:buFont typeface="+mj-lt"/>
              <a:buAutoNum type="arabicPeriod"/>
            </a:pPr>
            <a:r>
              <a:rPr lang="da-DK" b="1" dirty="0"/>
              <a:t>Run </a:t>
            </a:r>
            <a:r>
              <a:rPr lang="da-DK" b="1" dirty="0" err="1"/>
              <a:t>dRep</a:t>
            </a:r>
            <a:r>
              <a:rPr lang="da-DK" b="1" dirty="0"/>
              <a:t> via PBS:</a:t>
            </a:r>
          </a:p>
          <a:p>
            <a:pPr lvl="1"/>
            <a:r>
              <a:rPr lang="da-DK" dirty="0" err="1"/>
              <a:t>dRep</a:t>
            </a:r>
            <a:r>
              <a:rPr lang="da-DK" dirty="0"/>
              <a:t> </a:t>
            </a:r>
            <a:r>
              <a:rPr lang="da-DK" dirty="0" err="1"/>
              <a:t>dereplicate</a:t>
            </a:r>
            <a:r>
              <a:rPr lang="da-DK" dirty="0"/>
              <a:t> /</a:t>
            </a:r>
            <a:r>
              <a:rPr lang="da-DK" dirty="0" err="1"/>
              <a:t>path</a:t>
            </a:r>
            <a:r>
              <a:rPr lang="da-DK" dirty="0"/>
              <a:t>/to/</a:t>
            </a:r>
            <a:r>
              <a:rPr lang="da-DK" dirty="0" err="1"/>
              <a:t>outdir</a:t>
            </a:r>
            <a:r>
              <a:rPr lang="da-DK" dirty="0"/>
              <a:t>/ -g /</a:t>
            </a:r>
            <a:r>
              <a:rPr lang="da-DK" dirty="0" err="1"/>
              <a:t>path</a:t>
            </a:r>
            <a:r>
              <a:rPr lang="da-DK" dirty="0"/>
              <a:t>/to/</a:t>
            </a:r>
            <a:r>
              <a:rPr lang="da-DK" dirty="0" err="1"/>
              <a:t>genomes</a:t>
            </a:r>
            <a:r>
              <a:rPr lang="da-DK" dirty="0"/>
              <a:t>/*.fa --</a:t>
            </a:r>
            <a:r>
              <a:rPr lang="da-DK" dirty="0" err="1"/>
              <a:t>genomeInfo</a:t>
            </a:r>
            <a:r>
              <a:rPr lang="da-DK" dirty="0"/>
              <a:t> /</a:t>
            </a:r>
            <a:r>
              <a:rPr lang="da-DK" dirty="0" err="1"/>
              <a:t>path</a:t>
            </a:r>
            <a:r>
              <a:rPr lang="da-DK" dirty="0"/>
              <a:t>/to/CheckM2/</a:t>
            </a:r>
            <a:r>
              <a:rPr lang="da-DK" dirty="0" err="1"/>
              <a:t>edited_quality_report.txt</a:t>
            </a:r>
            <a:r>
              <a:rPr lang="da-DK" dirty="0"/>
              <a:t> –pa 0.9 –</a:t>
            </a:r>
            <a:r>
              <a:rPr lang="da-DK" dirty="0" err="1"/>
              <a:t>sa</a:t>
            </a:r>
            <a:r>
              <a:rPr lang="da-DK" dirty="0"/>
              <a:t> 0.97</a:t>
            </a:r>
          </a:p>
          <a:p>
            <a:pPr marL="457200" lvl="1" indent="0">
              <a:buNone/>
            </a:pPr>
            <a:endParaRPr lang="da-DK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087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C7B813F0-25F5-F34B-A808-533D48C9E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712" t="43837" r="53149" b="43399"/>
          <a:stretch/>
        </p:blipFill>
        <p:spPr>
          <a:xfrm>
            <a:off x="297951" y="934948"/>
            <a:ext cx="10080398" cy="200346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2BFF9A-83ED-8947-B6D5-64069DDCC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781" y="0"/>
            <a:ext cx="10515600" cy="966637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Expected output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2046F-33CE-C244-9985-DB71D0B1EC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76" t="11536" r="40855" b="74832"/>
          <a:stretch/>
        </p:blipFill>
        <p:spPr>
          <a:xfrm>
            <a:off x="34730" y="3554858"/>
            <a:ext cx="12157270" cy="257881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35CDEA9F-9406-0047-94B0-4AE4378FA6D5}"/>
              </a:ext>
            </a:extLst>
          </p:cNvPr>
          <p:cNvSpPr/>
          <p:nvPr/>
        </p:nvSpPr>
        <p:spPr>
          <a:xfrm>
            <a:off x="1063374" y="2270588"/>
            <a:ext cx="832207" cy="82193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CE0E335-ADAB-B14F-A70C-7F4FDD9E63AF}"/>
              </a:ext>
            </a:extLst>
          </p:cNvPr>
          <p:cNvCxnSpPr/>
          <p:nvPr/>
        </p:nvCxnSpPr>
        <p:spPr>
          <a:xfrm>
            <a:off x="1664413" y="3092521"/>
            <a:ext cx="462337" cy="39041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2229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4447F-95E5-2F48-97A7-B693AF10A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Today’s assignments: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C0E8E-3510-4949-BB10-A0FD05507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https://learn.inside.dtu.dk/d2l/le/content/126041/Home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327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98820-66F4-694B-9760-F1F1B4E77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Quality of bins?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83309-60E1-4944-909A-F87D210CD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102" y="1825625"/>
            <a:ext cx="7782697" cy="4351338"/>
          </a:xfrm>
        </p:spPr>
        <p:txBody>
          <a:bodyPr/>
          <a:lstStyle/>
          <a:p>
            <a:r>
              <a:rPr lang="en-US" dirty="0"/>
              <a:t>Contaminated?</a:t>
            </a:r>
          </a:p>
          <a:p>
            <a:r>
              <a:rPr lang="en-US" dirty="0"/>
              <a:t>Complete?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62E2FFF-2DD8-2C49-8E62-2B2AAFC28934}"/>
              </a:ext>
            </a:extLst>
          </p:cNvPr>
          <p:cNvSpPr/>
          <p:nvPr/>
        </p:nvSpPr>
        <p:spPr>
          <a:xfrm>
            <a:off x="838200" y="2262968"/>
            <a:ext cx="1214978" cy="806949"/>
          </a:xfrm>
          <a:prstGeom prst="ellipse">
            <a:avLst/>
          </a:prstGeom>
          <a:noFill/>
          <a:ln w="57150">
            <a:solidFill>
              <a:srgbClr val="C900A6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9EB6091-2F7C-314E-AAB5-446E1E10C61F}"/>
              </a:ext>
            </a:extLst>
          </p:cNvPr>
          <p:cNvSpPr/>
          <p:nvPr/>
        </p:nvSpPr>
        <p:spPr>
          <a:xfrm>
            <a:off x="2530086" y="2670877"/>
            <a:ext cx="738070" cy="508238"/>
          </a:xfrm>
          <a:prstGeom prst="ellipse">
            <a:avLst/>
          </a:prstGeom>
          <a:noFill/>
          <a:ln w="57150">
            <a:solidFill>
              <a:schemeClr val="tx2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86FE4B2-A0E4-CD4D-B208-8CEE1956AB6B}"/>
              </a:ext>
            </a:extLst>
          </p:cNvPr>
          <p:cNvSpPr/>
          <p:nvPr/>
        </p:nvSpPr>
        <p:spPr>
          <a:xfrm>
            <a:off x="1636832" y="3195202"/>
            <a:ext cx="738070" cy="508238"/>
          </a:xfrm>
          <a:prstGeom prst="ellipse">
            <a:avLst/>
          </a:prstGeom>
          <a:noFill/>
          <a:ln w="5715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79263E5-2058-4642-80FE-5C34CB95EC4A}"/>
              </a:ext>
            </a:extLst>
          </p:cNvPr>
          <p:cNvSpPr/>
          <p:nvPr/>
        </p:nvSpPr>
        <p:spPr>
          <a:xfrm>
            <a:off x="2161052" y="2065804"/>
            <a:ext cx="738070" cy="508238"/>
          </a:xfrm>
          <a:prstGeom prst="ellipse">
            <a:avLst/>
          </a:prstGeom>
          <a:noFill/>
          <a:ln w="571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499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98820-66F4-694B-9760-F1F1B4E77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Quality of bins?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83309-60E1-4944-909A-F87D210CD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102" y="1825625"/>
            <a:ext cx="7782697" cy="4351338"/>
          </a:xfrm>
        </p:spPr>
        <p:txBody>
          <a:bodyPr/>
          <a:lstStyle/>
          <a:p>
            <a:r>
              <a:rPr lang="en-US" dirty="0"/>
              <a:t>Contaminated?</a:t>
            </a:r>
          </a:p>
          <a:p>
            <a:r>
              <a:rPr lang="en-US" dirty="0"/>
              <a:t>Complete?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62E2FFF-2DD8-2C49-8E62-2B2AAFC28934}"/>
              </a:ext>
            </a:extLst>
          </p:cNvPr>
          <p:cNvSpPr/>
          <p:nvPr/>
        </p:nvSpPr>
        <p:spPr>
          <a:xfrm>
            <a:off x="838200" y="2262968"/>
            <a:ext cx="1214978" cy="806949"/>
          </a:xfrm>
          <a:prstGeom prst="ellipse">
            <a:avLst/>
          </a:prstGeom>
          <a:noFill/>
          <a:ln w="57150">
            <a:solidFill>
              <a:srgbClr val="C900A6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9EB6091-2F7C-314E-AAB5-446E1E10C61F}"/>
              </a:ext>
            </a:extLst>
          </p:cNvPr>
          <p:cNvSpPr/>
          <p:nvPr/>
        </p:nvSpPr>
        <p:spPr>
          <a:xfrm>
            <a:off x="2530086" y="2670877"/>
            <a:ext cx="738070" cy="508238"/>
          </a:xfrm>
          <a:prstGeom prst="ellipse">
            <a:avLst/>
          </a:prstGeom>
          <a:noFill/>
          <a:ln w="57150">
            <a:solidFill>
              <a:schemeClr val="tx2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86FE4B2-A0E4-CD4D-B208-8CEE1956AB6B}"/>
              </a:ext>
            </a:extLst>
          </p:cNvPr>
          <p:cNvSpPr/>
          <p:nvPr/>
        </p:nvSpPr>
        <p:spPr>
          <a:xfrm>
            <a:off x="1636832" y="3195202"/>
            <a:ext cx="738070" cy="508238"/>
          </a:xfrm>
          <a:prstGeom prst="ellipse">
            <a:avLst/>
          </a:prstGeom>
          <a:noFill/>
          <a:ln w="5715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79263E5-2058-4642-80FE-5C34CB95EC4A}"/>
              </a:ext>
            </a:extLst>
          </p:cNvPr>
          <p:cNvSpPr/>
          <p:nvPr/>
        </p:nvSpPr>
        <p:spPr>
          <a:xfrm>
            <a:off x="2161052" y="2065804"/>
            <a:ext cx="738070" cy="508238"/>
          </a:xfrm>
          <a:prstGeom prst="ellipse">
            <a:avLst/>
          </a:prstGeom>
          <a:noFill/>
          <a:ln w="571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9A7CFC6C-649B-D642-A5BB-1F23A7A763FC}"/>
              </a:ext>
            </a:extLst>
          </p:cNvPr>
          <p:cNvSpPr/>
          <p:nvPr/>
        </p:nvSpPr>
        <p:spPr>
          <a:xfrm>
            <a:off x="6598508" y="1927654"/>
            <a:ext cx="333633" cy="939114"/>
          </a:xfrm>
          <a:prstGeom prst="rightBrac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357A72-FA91-264C-A98D-C2EB8ECA9A4D}"/>
              </a:ext>
            </a:extLst>
          </p:cNvPr>
          <p:cNvSpPr txBox="1"/>
          <p:nvPr/>
        </p:nvSpPr>
        <p:spPr>
          <a:xfrm>
            <a:off x="7148589" y="2006246"/>
            <a:ext cx="23908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CheckM2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666789-F451-DA42-BC58-36025BFCB1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40" t="37534" r="18618" b="30270"/>
          <a:stretch/>
        </p:blipFill>
        <p:spPr>
          <a:xfrm>
            <a:off x="4698759" y="4149561"/>
            <a:ext cx="7290486" cy="22080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6497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141B0-F895-6E46-8A88-05A98E0E7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CheckM2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4756F-2A2C-6A46-9FDC-EFA872051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Machine learning based tool</a:t>
            </a:r>
          </a:p>
          <a:p>
            <a:pPr lvl="1"/>
            <a:r>
              <a:rPr lang="en-US" dirty="0"/>
              <a:t>Gradient boosting trees </a:t>
            </a:r>
          </a:p>
          <a:p>
            <a:pPr lvl="1"/>
            <a:r>
              <a:rPr lang="en-US" dirty="0"/>
              <a:t>Neural Networks </a:t>
            </a:r>
          </a:p>
          <a:p>
            <a:r>
              <a:rPr lang="en-US" b="1" dirty="0"/>
              <a:t>Training dataset</a:t>
            </a:r>
          </a:p>
          <a:p>
            <a:pPr lvl="1"/>
            <a:r>
              <a:rPr lang="en-US" dirty="0"/>
              <a:t>Simulated MAGs</a:t>
            </a:r>
          </a:p>
          <a:p>
            <a:pPr lvl="2"/>
            <a:r>
              <a:rPr lang="en-US" dirty="0"/>
              <a:t>Genome length</a:t>
            </a:r>
          </a:p>
          <a:p>
            <a:pPr lvl="2"/>
            <a:r>
              <a:rPr lang="en-US" dirty="0"/>
              <a:t>Number of coding sequences</a:t>
            </a:r>
          </a:p>
          <a:p>
            <a:pPr lvl="2"/>
            <a:r>
              <a:rPr lang="en-US" dirty="0"/>
              <a:t>Amino acid counts</a:t>
            </a:r>
          </a:p>
          <a:p>
            <a:pPr lvl="2"/>
            <a:r>
              <a:rPr lang="en-US" dirty="0"/>
              <a:t>Annotated proteins </a:t>
            </a:r>
          </a:p>
        </p:txBody>
      </p:sp>
    </p:spTree>
    <p:extLst>
      <p:ext uri="{BB962C8B-B14F-4D97-AF65-F5344CB8AC3E}">
        <p14:creationId xmlns:p14="http://schemas.microsoft.com/office/powerpoint/2010/main" val="625234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page16image3054481776">
            <a:extLst>
              <a:ext uri="{FF2B5EF4-FFF2-40B4-BE49-F238E27FC236}">
                <a16:creationId xmlns:a16="http://schemas.microsoft.com/office/drawing/2014/main" id="{EA2FC598-14DE-434B-8319-2CD9ADC9C0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2"/>
          <a:stretch/>
        </p:blipFill>
        <p:spPr bwMode="auto">
          <a:xfrm>
            <a:off x="2030284" y="0"/>
            <a:ext cx="7532816" cy="6860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9767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E96F-1B8E-0A46-BEBE-FDFE322F8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What was wrong with CheckM1?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C2C45-CE31-C54A-A970-3C23BE9B93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Identification of single copy genes</a:t>
            </a:r>
          </a:p>
          <a:p>
            <a:pPr lvl="1"/>
            <a:r>
              <a:rPr lang="en-US" dirty="0"/>
              <a:t>Presence/absence and copy number </a:t>
            </a:r>
          </a:p>
          <a:p>
            <a:r>
              <a:rPr lang="en-US" b="1" dirty="0"/>
              <a:t>Works well with the well studied lineages </a:t>
            </a:r>
          </a:p>
          <a:p>
            <a:r>
              <a:rPr lang="en-US" b="1" dirty="0"/>
              <a:t>But, not very accurate for the novel lineages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210D7C-352C-5048-8259-DB8527048E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12" t="33148" r="49190" b="50185"/>
          <a:stretch/>
        </p:blipFill>
        <p:spPr>
          <a:xfrm>
            <a:off x="6339841" y="4762500"/>
            <a:ext cx="5547359" cy="1828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3663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19046-0722-0D49-877C-76932485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What are high quality and medium quality bins?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78CFB-F58B-2E43-9124-9F339FE23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High quality bins</a:t>
            </a:r>
          </a:p>
          <a:p>
            <a:pPr lvl="1"/>
            <a:r>
              <a:rPr lang="en-US" dirty="0"/>
              <a:t>&gt;90% completeness, &lt;5% contamination</a:t>
            </a:r>
          </a:p>
          <a:p>
            <a:r>
              <a:rPr lang="en-US" b="1" dirty="0"/>
              <a:t>Medium quality bins</a:t>
            </a:r>
          </a:p>
          <a:p>
            <a:pPr lvl="1"/>
            <a:r>
              <a:rPr lang="en-US" dirty="0"/>
              <a:t>50%-90% completeness, &lt;10% contamination</a:t>
            </a:r>
          </a:p>
          <a:p>
            <a:r>
              <a:rPr lang="en-US" b="1" dirty="0"/>
              <a:t>Low quality bins</a:t>
            </a:r>
          </a:p>
          <a:p>
            <a:pPr lvl="1"/>
            <a:r>
              <a:rPr lang="en-US" dirty="0"/>
              <a:t>&lt;50% completeness, &lt;10% contamination</a:t>
            </a:r>
          </a:p>
          <a:p>
            <a:r>
              <a:rPr lang="en-US" b="1" dirty="0"/>
              <a:t>Highly contaminated bins</a:t>
            </a:r>
          </a:p>
          <a:p>
            <a:pPr lvl="1"/>
            <a:r>
              <a:rPr lang="en-US" dirty="0"/>
              <a:t>&gt;10% contamination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E5CD7C-67A2-3D4D-BCFB-14A553BF3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050" y="1792933"/>
            <a:ext cx="374650" cy="3506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0C67CE-CC9C-3C4E-90C5-49BFBB713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450" y="2732733"/>
            <a:ext cx="374650" cy="35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841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0D96-1A7F-B044-AACD-16AE300FF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How can we run CheckM2?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FD615-D17A-C34B-AD0D-421A0A5EA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92838" cy="4351338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Load checkm2/20220719</a:t>
            </a:r>
          </a:p>
          <a:p>
            <a:pPr lvl="1"/>
            <a:r>
              <a:rPr lang="en-US" dirty="0"/>
              <a:t>Module load tools checkm2/20220719</a:t>
            </a:r>
          </a:p>
          <a:p>
            <a:r>
              <a:rPr lang="en-US" b="1" dirty="0"/>
              <a:t>Install database for the protein annotation part </a:t>
            </a:r>
            <a:r>
              <a:rPr lang="en-US" b="1" dirty="0">
                <a:solidFill>
                  <a:srgbClr val="C00000"/>
                </a:solidFill>
              </a:rPr>
              <a:t>(already done for you)</a:t>
            </a:r>
            <a:r>
              <a:rPr lang="en-US" b="1" dirty="0"/>
              <a:t>:</a:t>
            </a:r>
          </a:p>
          <a:p>
            <a:pPr lvl="1"/>
            <a:r>
              <a:rPr lang="da-DK" dirty="0"/>
              <a:t>checkm2 database --download --</a:t>
            </a:r>
            <a:r>
              <a:rPr lang="da-DK" dirty="0" err="1"/>
              <a:t>path</a:t>
            </a:r>
            <a:r>
              <a:rPr lang="da-DK" dirty="0"/>
              <a:t> /to/</a:t>
            </a:r>
            <a:r>
              <a:rPr lang="da-DK" dirty="0" err="1"/>
              <a:t>your</a:t>
            </a:r>
            <a:r>
              <a:rPr lang="da-DK" dirty="0"/>
              <a:t>/dir/</a:t>
            </a:r>
          </a:p>
          <a:p>
            <a:r>
              <a:rPr lang="da-DK" b="1" dirty="0"/>
              <a:t>Point </a:t>
            </a:r>
            <a:r>
              <a:rPr lang="da-DK" b="1" dirty="0" err="1"/>
              <a:t>your</a:t>
            </a:r>
            <a:r>
              <a:rPr lang="da-DK" b="1" dirty="0"/>
              <a:t> database </a:t>
            </a:r>
            <a:r>
              <a:rPr lang="da-DK" b="1" dirty="0">
                <a:solidFill>
                  <a:srgbClr val="C00000"/>
                </a:solidFill>
              </a:rPr>
              <a:t>(</a:t>
            </a:r>
            <a:r>
              <a:rPr lang="da-DK" b="1" dirty="0" err="1">
                <a:solidFill>
                  <a:srgbClr val="C00000"/>
                </a:solidFill>
              </a:rPr>
              <a:t>add</a:t>
            </a:r>
            <a:r>
              <a:rPr lang="da-DK" b="1" dirty="0">
                <a:solidFill>
                  <a:srgbClr val="C00000"/>
                </a:solidFill>
              </a:rPr>
              <a:t> </a:t>
            </a:r>
            <a:r>
              <a:rPr lang="da-DK" b="1" dirty="0" err="1">
                <a:solidFill>
                  <a:srgbClr val="C00000"/>
                </a:solidFill>
              </a:rPr>
              <a:t>that</a:t>
            </a:r>
            <a:r>
              <a:rPr lang="da-DK" b="1" dirty="0">
                <a:solidFill>
                  <a:srgbClr val="C00000"/>
                </a:solidFill>
              </a:rPr>
              <a:t> </a:t>
            </a:r>
            <a:r>
              <a:rPr lang="da-DK" b="1" dirty="0" err="1">
                <a:solidFill>
                  <a:srgbClr val="C00000"/>
                </a:solidFill>
              </a:rPr>
              <a:t>into</a:t>
            </a:r>
            <a:r>
              <a:rPr lang="da-DK" b="1" dirty="0">
                <a:solidFill>
                  <a:srgbClr val="C00000"/>
                </a:solidFill>
              </a:rPr>
              <a:t> </a:t>
            </a:r>
            <a:r>
              <a:rPr lang="da-DK" b="1" dirty="0" err="1">
                <a:solidFill>
                  <a:srgbClr val="C00000"/>
                </a:solidFill>
              </a:rPr>
              <a:t>your</a:t>
            </a:r>
            <a:r>
              <a:rPr lang="da-DK" b="1" dirty="0">
                <a:solidFill>
                  <a:srgbClr val="C00000"/>
                </a:solidFill>
              </a:rPr>
              <a:t> PBS script)</a:t>
            </a:r>
            <a:r>
              <a:rPr lang="da-DK" b="1" dirty="0"/>
              <a:t>:</a:t>
            </a:r>
          </a:p>
          <a:p>
            <a:pPr lvl="1"/>
            <a:r>
              <a:rPr lang="da-DK" dirty="0"/>
              <a:t>CHECKM2DB=/</a:t>
            </a:r>
            <a:r>
              <a:rPr lang="da-DK" dirty="0" err="1"/>
              <a:t>home</a:t>
            </a:r>
            <a:r>
              <a:rPr lang="da-DK" dirty="0"/>
              <a:t>/</a:t>
            </a:r>
            <a:r>
              <a:rPr lang="da-DK" dirty="0" err="1"/>
              <a:t>projects</a:t>
            </a:r>
            <a:r>
              <a:rPr lang="da-DK" dirty="0"/>
              <a:t>/co_23260/data/databases/CheckM2_database/uniref100.KO.1.dmnd</a:t>
            </a:r>
          </a:p>
          <a:p>
            <a:r>
              <a:rPr lang="da-DK" b="1" dirty="0"/>
              <a:t>Run CheckM2 via PBS:</a:t>
            </a:r>
          </a:p>
          <a:p>
            <a:pPr lvl="1"/>
            <a:r>
              <a:rPr lang="da-DK" dirty="0"/>
              <a:t>checkm2 </a:t>
            </a:r>
            <a:r>
              <a:rPr lang="da-DK" dirty="0" err="1"/>
              <a:t>predict</a:t>
            </a:r>
            <a:r>
              <a:rPr lang="da-DK" dirty="0"/>
              <a:t> --</a:t>
            </a:r>
            <a:r>
              <a:rPr lang="da-DK" dirty="0" err="1"/>
              <a:t>threads</a:t>
            </a:r>
            <a:r>
              <a:rPr lang="da-DK" dirty="0"/>
              <a:t> 20 --input /</a:t>
            </a:r>
            <a:r>
              <a:rPr lang="da-DK" dirty="0" err="1"/>
              <a:t>path</a:t>
            </a:r>
            <a:r>
              <a:rPr lang="da-DK" dirty="0"/>
              <a:t>/to/bins/ --output-</a:t>
            </a:r>
            <a:r>
              <a:rPr lang="da-DK" dirty="0" err="1"/>
              <a:t>directory</a:t>
            </a:r>
            <a:r>
              <a:rPr lang="da-DK" dirty="0"/>
              <a:t> /</a:t>
            </a:r>
            <a:r>
              <a:rPr lang="da-DK" dirty="0" err="1"/>
              <a:t>path</a:t>
            </a:r>
            <a:r>
              <a:rPr lang="da-DK" dirty="0"/>
              <a:t>/to/checkm2_res -x .fa --force</a:t>
            </a:r>
          </a:p>
          <a:p>
            <a:pPr lvl="1"/>
            <a:endParaRPr lang="da-DK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782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5750</TotalTime>
  <Words>1164</Words>
  <Application>Microsoft Macintosh PowerPoint</Application>
  <PresentationFormat>Widescreen</PresentationFormat>
  <Paragraphs>156</Paragraphs>
  <Slides>26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ＭＳ Ｐゴシック</vt:lpstr>
      <vt:lpstr>Arial</vt:lpstr>
      <vt:lpstr>Calibri</vt:lpstr>
      <vt:lpstr>Calibri Light</vt:lpstr>
      <vt:lpstr>Office Theme</vt:lpstr>
      <vt:lpstr>CheckM2 &amp; dRep</vt:lpstr>
      <vt:lpstr>What have you done so far?</vt:lpstr>
      <vt:lpstr>Quality of bins?</vt:lpstr>
      <vt:lpstr>Quality of bins?</vt:lpstr>
      <vt:lpstr>CheckM2</vt:lpstr>
      <vt:lpstr>PowerPoint Presentation</vt:lpstr>
      <vt:lpstr>What was wrong with CheckM1?</vt:lpstr>
      <vt:lpstr>What are high quality and medium quality bins?</vt:lpstr>
      <vt:lpstr>How can we run CheckM2?</vt:lpstr>
      <vt:lpstr>Expected output</vt:lpstr>
      <vt:lpstr>Genome comparisons and dereplication</vt:lpstr>
      <vt:lpstr>How dRep works?</vt:lpstr>
      <vt:lpstr>How dRep works?</vt:lpstr>
      <vt:lpstr>Primary clustering </vt:lpstr>
      <vt:lpstr>Primary clustering </vt:lpstr>
      <vt:lpstr>How dRep works?</vt:lpstr>
      <vt:lpstr>Secondary clustering </vt:lpstr>
      <vt:lpstr>Secondary clustering </vt:lpstr>
      <vt:lpstr>How dRep determines the best representative genomes?</vt:lpstr>
      <vt:lpstr>When to dereplicate?</vt:lpstr>
      <vt:lpstr>When to dereplicate?</vt:lpstr>
      <vt:lpstr>When to dereplicate?</vt:lpstr>
      <vt:lpstr>When not to dereplicate?</vt:lpstr>
      <vt:lpstr>How to dereplicate genomes using dRep?</vt:lpstr>
      <vt:lpstr>Expected output</vt:lpstr>
      <vt:lpstr>Today’s assignments: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CheckM2 &amp; dRep</dc:title>
  <dc:creator>Derya Aytan</dc:creator>
  <cp:lastModifiedBy>Derya Aytan</cp:lastModifiedBy>
  <cp:revision>59</cp:revision>
  <dcterms:created xsi:type="dcterms:W3CDTF">2022-11-04T09:46:47Z</dcterms:created>
  <dcterms:modified xsi:type="dcterms:W3CDTF">2022-11-08T09:37:01Z</dcterms:modified>
</cp:coreProperties>
</file>

<file path=docProps/thumbnail.jpeg>
</file>